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9144000"/>
  <p:notesSz cx="7315200" cy="9601200"/>
  <p:embeddedFontLst>
    <p:embeddedFont>
      <p:font typeface="Tahoma"/>
      <p:regular r:id="rId49"/>
      <p:bold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57" roundtripDataSignature="AMtx7mhl0c1vD0154qgXoDXWXuvq546b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5FA660-9F73-4552-91A9-A4A010882D92}">
  <a:tblStyle styleId="{D55FA660-9F73-4552-91A9-A4A010882D92}" styleName="Table_0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E7E6"/>
          </a:solidFill>
        </a:fill>
      </a:tcStyle>
    </a:wholeTbl>
    <a:band1H>
      <a:tcTxStyle/>
      <a:tcStyle>
        <a:fill>
          <a:solidFill>
            <a:srgbClr val="FFCCCA"/>
          </a:solidFill>
        </a:fill>
      </a:tcStyle>
    </a:band1H>
    <a:band2H>
      <a:tcTxStyle/>
    </a:band2H>
    <a:band1V>
      <a:tcTxStyle/>
      <a:tcStyle>
        <a:fill>
          <a:solidFill>
            <a:srgbClr val="FFCCCA"/>
          </a:solidFill>
        </a:fill>
      </a:tcStyle>
    </a:band1V>
    <a:band2V>
      <a:tcTxStyle/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3" orient="horz"/>
        <p:guide pos="2303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Tahom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Tahoma-bold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5.xml"/><Relationship Id="rId55" Type="http://schemas.openxmlformats.org/officeDocument/2006/relationships/font" Target="fonts/GillSans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font" Target="fonts/Gill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655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 txBox="1"/>
          <p:nvPr>
            <p:ph idx="2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144" name="Google Shape;144;p1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:notes"/>
          <p:cNvSpPr/>
          <p:nvPr>
            <p:ph idx="3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6" name="Google Shape;326;p11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Misfits: nodes/edges outside the communities – bridges , or community outliers that do not fit (usually uses attributes)</a:t>
            </a:r>
            <a:endParaRPr/>
          </a:p>
        </p:txBody>
      </p:sp>
      <p:sp>
        <p:nvSpPr>
          <p:cNvPr id="327" name="Google Shape;327;p11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328" name="Google Shape;328;p11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2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4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6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6" name="Google Shape;476;p17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7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478" name="Google Shape;478;p17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8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8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9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6" name="Google Shape;496;p19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9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498" name="Google Shape;498;p19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155" name="Google Shape;155;p2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0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1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1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2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3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40" name="Google Shape;640;p23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642" name="Google Shape;642;p23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4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4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5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60" name="Google Shape;660;p25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662" name="Google Shape;662;p25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6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9" name="Google Shape;679;p26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6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681" name="Google Shape;681;p26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7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7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8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8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9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9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/>
              <a:t>What is this area about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168" name="Google Shape;168;p3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0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0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1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1" name="Google Shape;811;p31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1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813" name="Google Shape;813;p31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2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24" name="Google Shape;824;p32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</a:pPr>
            <a:r>
              <a:rPr lang="en-US" sz="1200">
                <a:latin typeface="Gill Sans"/>
                <a:ea typeface="Gill Sans"/>
                <a:cs typeface="Gill Sans"/>
                <a:sym typeface="Gill Sans"/>
              </a:rPr>
              <a:t>Directed edges, multi-edges, weighted-edges, node labels, graph-level features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</a:pPr>
            <a:r>
              <a:rPr lang="en-US" sz="1200">
                <a:latin typeface="Gill Sans"/>
                <a:ea typeface="Gill Sans"/>
                <a:cs typeface="Gill Sans"/>
                <a:sym typeface="Gill Sans"/>
              </a:rPr>
              <a:t>In other cases: multi-attributed nodes/edges, timestamps, …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32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826" name="Google Shape;826;p32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3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3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4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4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5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5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6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36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7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37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8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38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9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39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" name="Google Shape;205;p4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/>
              <a:t>What is this area about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207" name="Google Shape;207;p4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0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7" name="Google Shape;917;p40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0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919" name="Google Shape;919;p40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30" name="Google Shape;930;p41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1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932" name="Google Shape;932;p41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2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2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</a:pPr>
            <a:r>
              <a:rPr lang="en-US" sz="1200">
                <a:latin typeface="Gill Sans"/>
                <a:ea typeface="Gill Sans"/>
                <a:cs typeface="Gill Sans"/>
                <a:sym typeface="Gill Sans"/>
              </a:rPr>
              <a:t>Directed edges, multi-edges, weighted-edges, node labels, graph-level features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ill Sans"/>
              <a:buNone/>
            </a:pPr>
            <a:r>
              <a:rPr lang="en-US" sz="1200">
                <a:latin typeface="Gill Sans"/>
                <a:ea typeface="Gill Sans"/>
                <a:cs typeface="Gill Sans"/>
                <a:sym typeface="Gill Sans"/>
              </a:rPr>
              <a:t>In other cases: multi-attributed nodes/edges, timestamps, …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225" name="Google Shape;225;p5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6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5" name="Google Shape;255;p8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8:notes"/>
          <p:cNvSpPr txBox="1"/>
          <p:nvPr>
            <p:ph idx="3" type="hdr"/>
          </p:nvPr>
        </p:nvSpPr>
        <p:spPr>
          <a:xfrm>
            <a:off x="0" y="0"/>
            <a:ext cx="3170238" cy="484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Faloutsos</a:t>
            </a:r>
            <a:endParaRPr/>
          </a:p>
        </p:txBody>
      </p:sp>
      <p:sp>
        <p:nvSpPr>
          <p:cNvPr id="257" name="Google Shape;257;p8:notes"/>
          <p:cNvSpPr txBox="1"/>
          <p:nvPr>
            <p:ph idx="12" type="sldNum"/>
          </p:nvPr>
        </p:nvSpPr>
        <p:spPr>
          <a:xfrm>
            <a:off x="4146550" y="9132888"/>
            <a:ext cx="3170238" cy="484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25" spcFirstLastPara="1" rIns="97225" wrap="square" tIns="4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974725" y="4525963"/>
            <a:ext cx="5367338" cy="4365625"/>
          </a:xfrm>
          <a:prstGeom prst="rect">
            <a:avLst/>
          </a:prstGeom>
        </p:spPr>
        <p:txBody>
          <a:bodyPr anchorCtr="0" anchor="ctr" bIns="48600" lIns="97225" spcFirstLastPara="1" rIns="97225" wrap="square" tIns="486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/>
          <p:nvPr>
            <p:ph idx="2" type="sldImg"/>
          </p:nvPr>
        </p:nvSpPr>
        <p:spPr>
          <a:xfrm>
            <a:off x="1287463" y="728663"/>
            <a:ext cx="4741862" cy="355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4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i="0" sz="3200" u="none" cap="none" strike="noStrike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" name="Google Shape;1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2" type="sldNum"/>
          </p:nvPr>
        </p:nvSpPr>
        <p:spPr>
          <a:xfrm>
            <a:off x="6819900" y="6218439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3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3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3"/>
          <p:cNvSpPr txBox="1"/>
          <p:nvPr>
            <p:ph idx="1" type="body"/>
          </p:nvPr>
        </p:nvSpPr>
        <p:spPr>
          <a:xfrm rot="5400000">
            <a:off x="2247900" y="-114300"/>
            <a:ext cx="46482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6" name="Google Shape;96;p5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3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4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4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4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4" name="Google Shape;104;p5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4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showMasterSp="0" type="txAndTwoObj">
  <p:cSld name="TEXT_AND_TWO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5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5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5"/>
          <p:cNvSpPr txBox="1"/>
          <p:nvPr>
            <p:ph idx="1" type="body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2" name="Google Shape;112;p55"/>
          <p:cNvSpPr txBox="1"/>
          <p:nvPr>
            <p:ph idx="2" type="body"/>
          </p:nvPr>
        </p:nvSpPr>
        <p:spPr>
          <a:xfrm>
            <a:off x="4648200" y="1447800"/>
            <a:ext cx="38100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3" name="Google Shape;113;p55"/>
          <p:cNvSpPr txBox="1"/>
          <p:nvPr>
            <p:ph idx="3" type="body"/>
          </p:nvPr>
        </p:nvSpPr>
        <p:spPr>
          <a:xfrm>
            <a:off x="4648200" y="3848100"/>
            <a:ext cx="38100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4" name="Google Shape;114;p5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5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lip Art and Text" showMasterSp="0" type="clipArtAndTx">
  <p:cSld name="CLIPART_AND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6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6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6"/>
          <p:cNvSpPr/>
          <p:nvPr>
            <p:ph idx="2" type="clipArt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2" name="Google Shape;122;p56"/>
          <p:cNvSpPr txBox="1"/>
          <p:nvPr>
            <p:ph idx="1" type="body"/>
          </p:nvPr>
        </p:nvSpPr>
        <p:spPr>
          <a:xfrm>
            <a:off x="46482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3" name="Google Shape;123;p5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6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showMasterSp="0" type="txAndObj">
  <p:cSld name="TEXT_AND_OBJEC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7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7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7"/>
          <p:cNvSpPr txBox="1"/>
          <p:nvPr>
            <p:ph idx="1" type="body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1" name="Google Shape;131;p57"/>
          <p:cNvSpPr txBox="1"/>
          <p:nvPr>
            <p:ph idx="2" type="body"/>
          </p:nvPr>
        </p:nvSpPr>
        <p:spPr>
          <a:xfrm>
            <a:off x="46482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2" name="Google Shape;132;p5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7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8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8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8"/>
          <p:cNvSpPr txBox="1"/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8"/>
          <p:cNvSpPr txBox="1"/>
          <p:nvPr>
            <p:ph idx="1" type="body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1pPr>
            <a:lvl2pPr indent="-228600" lvl="1" marL="9144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3pPr>
            <a:lvl4pPr indent="-228600" lvl="3" marL="18288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4pPr>
            <a:lvl5pPr indent="-228600" lvl="4" marL="228600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1" name="Google Shape;141;p58"/>
          <p:cNvSpPr txBox="1"/>
          <p:nvPr>
            <p:ph idx="12" type="sldNum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i="0" sz="3200" u="none" cap="none" strike="noStrike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" name="Google Shape;2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5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5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5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6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" name="Google Shape;3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9pPr>
          </a:lstStyle>
          <a:p/>
        </p:txBody>
      </p:sp>
      <p:sp>
        <p:nvSpPr>
          <p:cNvPr id="37" name="Google Shape;37;p4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" name="Google Shape;4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7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1" type="body"/>
          </p:nvPr>
        </p:nvSpPr>
        <p:spPr>
          <a:xfrm>
            <a:off x="6858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45" name="Google Shape;45;p47"/>
          <p:cNvSpPr txBox="1"/>
          <p:nvPr>
            <p:ph idx="2" type="body"/>
          </p:nvPr>
        </p:nvSpPr>
        <p:spPr>
          <a:xfrm>
            <a:off x="4648200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/>
            </a:lvl9pPr>
          </a:lstStyle>
          <a:p/>
        </p:txBody>
      </p:sp>
      <p:sp>
        <p:nvSpPr>
          <p:cNvPr id="46" name="Google Shape;46;p4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" name="Google Shape;5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54" name="Google Shape;54;p4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55" name="Google Shape;55;p4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9pPr>
          </a:lstStyle>
          <a:p/>
        </p:txBody>
      </p:sp>
      <p:sp>
        <p:nvSpPr>
          <p:cNvPr id="56" name="Google Shape;56;p4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/>
            </a:lvl9pPr>
          </a:lstStyle>
          <a:p/>
        </p:txBody>
      </p:sp>
      <p:sp>
        <p:nvSpPr>
          <p:cNvPr id="57" name="Google Shape;57;p4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8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9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49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9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0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1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9pPr>
          </a:lstStyle>
          <a:p/>
        </p:txBody>
      </p:sp>
      <p:sp>
        <p:nvSpPr>
          <p:cNvPr id="78" name="Google Shape;78;p5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79" name="Google Shape;79;p5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1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2"/>
          <p:cNvSpPr txBox="1"/>
          <p:nvPr/>
        </p:nvSpPr>
        <p:spPr>
          <a:xfrm>
            <a:off x="615950" y="0"/>
            <a:ext cx="8636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CMU SCS</a:t>
            </a:r>
            <a:endParaRPr b="1" sz="32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7" name="Google Shape;87;p5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/>
            </a:lvl9pPr>
          </a:lstStyle>
          <a:p/>
        </p:txBody>
      </p:sp>
      <p:sp>
        <p:nvSpPr>
          <p:cNvPr id="88" name="Google Shape;88;p5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2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43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44625" cy="4127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45.png"/><Relationship Id="rId13" Type="http://schemas.openxmlformats.org/officeDocument/2006/relationships/image" Target="../media/image37.jp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48.png"/><Relationship Id="rId15" Type="http://schemas.openxmlformats.org/officeDocument/2006/relationships/image" Target="../media/image49.jpg"/><Relationship Id="rId14" Type="http://schemas.openxmlformats.org/officeDocument/2006/relationships/image" Target="../media/image36.jpg"/><Relationship Id="rId16" Type="http://schemas.openxmlformats.org/officeDocument/2006/relationships/image" Target="../media/image40.jp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6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Relationship Id="rId4" Type="http://schemas.openxmlformats.org/officeDocument/2006/relationships/image" Target="../media/image42.jpg"/><Relationship Id="rId5" Type="http://schemas.openxmlformats.org/officeDocument/2006/relationships/image" Target="../media/image55.jpg"/><Relationship Id="rId6" Type="http://schemas.openxmlformats.org/officeDocument/2006/relationships/image" Target="../media/image44.jpg"/><Relationship Id="rId7" Type="http://schemas.openxmlformats.org/officeDocument/2006/relationships/image" Target="../media/image4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61.png"/><Relationship Id="rId6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60.png"/><Relationship Id="rId13" Type="http://schemas.openxmlformats.org/officeDocument/2006/relationships/image" Target="../media/image62.jpg"/><Relationship Id="rId1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jp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5" Type="http://schemas.openxmlformats.org/officeDocument/2006/relationships/image" Target="../media/image64.gif"/><Relationship Id="rId14" Type="http://schemas.openxmlformats.org/officeDocument/2006/relationships/image" Target="../media/image74.png"/><Relationship Id="rId17" Type="http://schemas.openxmlformats.org/officeDocument/2006/relationships/image" Target="../media/image66.png"/><Relationship Id="rId16" Type="http://schemas.openxmlformats.org/officeDocument/2006/relationships/image" Target="../media/image70.png"/><Relationship Id="rId5" Type="http://schemas.openxmlformats.org/officeDocument/2006/relationships/image" Target="../media/image50.jpg"/><Relationship Id="rId6" Type="http://schemas.openxmlformats.org/officeDocument/2006/relationships/image" Target="../media/image98.png"/><Relationship Id="rId18" Type="http://schemas.openxmlformats.org/officeDocument/2006/relationships/image" Target="../media/image71.png"/><Relationship Id="rId7" Type="http://schemas.openxmlformats.org/officeDocument/2006/relationships/image" Target="../media/image53.png"/><Relationship Id="rId8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Relationship Id="rId4" Type="http://schemas.openxmlformats.org/officeDocument/2006/relationships/image" Target="../media/image65.png"/><Relationship Id="rId5" Type="http://schemas.openxmlformats.org/officeDocument/2006/relationships/image" Target="../media/image42.jpg"/><Relationship Id="rId6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jpg"/><Relationship Id="rId4" Type="http://schemas.openxmlformats.org/officeDocument/2006/relationships/image" Target="../media/image40.jpg"/><Relationship Id="rId9" Type="http://schemas.openxmlformats.org/officeDocument/2006/relationships/image" Target="../media/image72.png"/><Relationship Id="rId5" Type="http://schemas.openxmlformats.org/officeDocument/2006/relationships/image" Target="../media/image63.jpg"/><Relationship Id="rId6" Type="http://schemas.openxmlformats.org/officeDocument/2006/relationships/image" Target="../media/image69.png"/><Relationship Id="rId7" Type="http://schemas.openxmlformats.org/officeDocument/2006/relationships/image" Target="../media/image78.png"/><Relationship Id="rId8" Type="http://schemas.openxmlformats.org/officeDocument/2006/relationships/image" Target="../media/image6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5" Type="http://schemas.openxmlformats.org/officeDocument/2006/relationships/image" Target="../media/image67.jpg"/><Relationship Id="rId6" Type="http://schemas.openxmlformats.org/officeDocument/2006/relationships/image" Target="../media/image40.jpg"/><Relationship Id="rId7" Type="http://schemas.openxmlformats.org/officeDocument/2006/relationships/image" Target="../media/image63.jpg"/><Relationship Id="rId8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png"/><Relationship Id="rId10" Type="http://schemas.openxmlformats.org/officeDocument/2006/relationships/image" Target="../media/image83.png"/><Relationship Id="rId13" Type="http://schemas.openxmlformats.org/officeDocument/2006/relationships/image" Target="../media/image84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0.png"/><Relationship Id="rId4" Type="http://schemas.openxmlformats.org/officeDocument/2006/relationships/image" Target="../media/image113.png"/><Relationship Id="rId9" Type="http://schemas.openxmlformats.org/officeDocument/2006/relationships/image" Target="../media/image86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78.png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9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Relationship Id="rId5" Type="http://schemas.openxmlformats.org/officeDocument/2006/relationships/image" Target="../media/image88.png"/><Relationship Id="rId6" Type="http://schemas.openxmlformats.org/officeDocument/2006/relationships/image" Target="../media/image93.png"/><Relationship Id="rId7" Type="http://schemas.openxmlformats.org/officeDocument/2006/relationships/image" Target="../media/image92.png"/><Relationship Id="rId8" Type="http://schemas.openxmlformats.org/officeDocument/2006/relationships/image" Target="../media/image91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1.png"/><Relationship Id="rId1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9.jpg"/><Relationship Id="rId4" Type="http://schemas.openxmlformats.org/officeDocument/2006/relationships/image" Target="../media/image97.jpg"/><Relationship Id="rId9" Type="http://schemas.openxmlformats.org/officeDocument/2006/relationships/image" Target="../media/image114.png"/><Relationship Id="rId5" Type="http://schemas.openxmlformats.org/officeDocument/2006/relationships/image" Target="../media/image40.jpg"/><Relationship Id="rId6" Type="http://schemas.openxmlformats.org/officeDocument/2006/relationships/image" Target="../media/image115.png"/><Relationship Id="rId7" Type="http://schemas.openxmlformats.org/officeDocument/2006/relationships/image" Target="../media/image95.png"/><Relationship Id="rId8" Type="http://schemas.openxmlformats.org/officeDocument/2006/relationships/image" Target="../media/image108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13.png"/><Relationship Id="rId22" Type="http://schemas.openxmlformats.org/officeDocument/2006/relationships/image" Target="../media/image22.png"/><Relationship Id="rId10" Type="http://schemas.openxmlformats.org/officeDocument/2006/relationships/image" Target="../media/image18.png"/><Relationship Id="rId21" Type="http://schemas.openxmlformats.org/officeDocument/2006/relationships/image" Target="../media/image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9" Type="http://schemas.openxmlformats.org/officeDocument/2006/relationships/image" Target="../media/image16.png"/><Relationship Id="rId15" Type="http://schemas.openxmlformats.org/officeDocument/2006/relationships/image" Target="../media/image9.png"/><Relationship Id="rId14" Type="http://schemas.openxmlformats.org/officeDocument/2006/relationships/image" Target="../media/image10.png"/><Relationship Id="rId17" Type="http://schemas.openxmlformats.org/officeDocument/2006/relationships/image" Target="../media/image15.png"/><Relationship Id="rId16" Type="http://schemas.openxmlformats.org/officeDocument/2006/relationships/image" Target="../media/image5.png"/><Relationship Id="rId5" Type="http://schemas.openxmlformats.org/officeDocument/2006/relationships/image" Target="../media/image17.png"/><Relationship Id="rId19" Type="http://schemas.openxmlformats.org/officeDocument/2006/relationships/image" Target="../media/image8.png"/><Relationship Id="rId6" Type="http://schemas.openxmlformats.org/officeDocument/2006/relationships/image" Target="../media/image27.png"/><Relationship Id="rId18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9.jpg"/><Relationship Id="rId4" Type="http://schemas.openxmlformats.org/officeDocument/2006/relationships/image" Target="../media/image97.jpg"/><Relationship Id="rId5" Type="http://schemas.openxmlformats.org/officeDocument/2006/relationships/image" Target="../media/image40.jpg"/><Relationship Id="rId6" Type="http://schemas.openxmlformats.org/officeDocument/2006/relationships/image" Target="../media/image102.png"/><Relationship Id="rId7" Type="http://schemas.openxmlformats.org/officeDocument/2006/relationships/image" Target="../media/image10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5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16.png"/><Relationship Id="rId7" Type="http://schemas.openxmlformats.org/officeDocument/2006/relationships/image" Target="../media/image109.png"/><Relationship Id="rId8" Type="http://schemas.openxmlformats.org/officeDocument/2006/relationships/image" Target="../media/image10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0.jpg"/><Relationship Id="rId4" Type="http://schemas.openxmlformats.org/officeDocument/2006/relationships/image" Target="../media/image1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Relationship Id="rId4" Type="http://schemas.openxmlformats.org/officeDocument/2006/relationships/image" Target="../media/image117.png"/><Relationship Id="rId5" Type="http://schemas.openxmlformats.org/officeDocument/2006/relationships/image" Target="../media/image1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114299" y="644526"/>
            <a:ext cx="9144000" cy="2365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Anomaly Detection in Graphs </a:t>
            </a:r>
            <a:br>
              <a:rPr b="1" lang="en-US" sz="4800"/>
            </a:br>
            <a:r>
              <a:rPr b="1" lang="en-US" sz="4800">
                <a:latin typeface="Gill Sans"/>
                <a:ea typeface="Gill Sans"/>
                <a:cs typeface="Gill Sans"/>
                <a:sym typeface="Gill Sans"/>
              </a:rPr>
              <a:t>Past, Present and Future</a:t>
            </a:r>
            <a:endParaRPr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1371600" y="3009901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en-US" sz="3600">
                <a:latin typeface="Gill Sans"/>
                <a:ea typeface="Gill Sans"/>
                <a:cs typeface="Gill Sans"/>
                <a:sym typeface="Gill Sans"/>
              </a:rPr>
              <a:t>Leman Akoglu 		CMU</a:t>
            </a:r>
            <a:endParaRPr/>
          </a:p>
          <a:p>
            <a:pPr indent="0" lvl="0" marL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en-US" sz="3600">
                <a:latin typeface="Gill Sans"/>
                <a:ea typeface="Gill Sans"/>
                <a:cs typeface="Gill Sans"/>
                <a:sym typeface="Gill Sans"/>
              </a:rPr>
              <a:t>Mary McGlohon 		CMU*</a:t>
            </a:r>
            <a:endParaRPr/>
          </a:p>
          <a:p>
            <a:pPr indent="0" lvl="0" marL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b="1" lang="en-US" sz="3600">
                <a:latin typeface="Gill Sans"/>
                <a:ea typeface="Gill Sans"/>
                <a:cs typeface="Gill Sans"/>
                <a:sym typeface="Gill Sans"/>
              </a:rPr>
              <a:t>Christos Faloutsos 	CMU</a:t>
            </a:r>
            <a:endParaRPr/>
          </a:p>
        </p:txBody>
      </p:sp>
      <p:sp>
        <p:nvSpPr>
          <p:cNvPr id="150" name="Google Shape;150;p1"/>
          <p:cNvSpPr txBox="1"/>
          <p:nvPr/>
        </p:nvSpPr>
        <p:spPr>
          <a:xfrm>
            <a:off x="4312075" y="6055250"/>
            <a:ext cx="465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Gill Sans"/>
                <a:ea typeface="Gill Sans"/>
                <a:cs typeface="Gill Sans"/>
                <a:sym typeface="Gill Sans"/>
              </a:rPr>
              <a:t>* Now at Google; work done at CMU</a:t>
            </a:r>
            <a:endParaRPr i="1"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/>
          <p:nvPr>
            <p:ph type="title"/>
          </p:nvPr>
        </p:nvSpPr>
        <p:spPr>
          <a:xfrm>
            <a:off x="685800" y="2667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82" name="Google Shape;282;p1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283" name="Google Shape;283;p10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489064" y="1047757"/>
            <a:ext cx="7304360" cy="4907952"/>
            <a:chOff x="576919" y="42870"/>
            <a:chExt cx="7304360" cy="4907952"/>
          </a:xfrm>
        </p:grpSpPr>
        <p:sp>
          <p:nvSpPr>
            <p:cNvPr id="285" name="Google Shape;285;p10"/>
            <p:cNvSpPr/>
            <p:nvPr/>
          </p:nvSpPr>
          <p:spPr>
            <a:xfrm>
              <a:off x="5785925" y="1794949"/>
              <a:ext cx="299396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6" name="Google Shape;286;p10"/>
            <p:cNvSpPr/>
            <p:nvPr/>
          </p:nvSpPr>
          <p:spPr>
            <a:xfrm>
              <a:off x="5785925" y="1794949"/>
              <a:ext cx="29939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7" name="Google Shape;287;p10"/>
            <p:cNvSpPr/>
            <p:nvPr/>
          </p:nvSpPr>
          <p:spPr>
            <a:xfrm>
              <a:off x="5785925" y="1794949"/>
              <a:ext cx="29939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8" name="Google Shape;288;p10"/>
            <p:cNvSpPr/>
            <p:nvPr/>
          </p:nvSpPr>
          <p:spPr>
            <a:xfrm>
              <a:off x="3979602" y="783685"/>
              <a:ext cx="2604713" cy="27044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50972"/>
                  </a:lnTo>
                  <a:lnTo>
                    <a:pt x="120000" y="50972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9" name="Google Shape;289;p10"/>
            <p:cNvSpPr/>
            <p:nvPr/>
          </p:nvSpPr>
          <p:spPr>
            <a:xfrm>
              <a:off x="2957285" y="1794949"/>
              <a:ext cx="38631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0" name="Google Shape;290;p10"/>
            <p:cNvSpPr/>
            <p:nvPr/>
          </p:nvSpPr>
          <p:spPr>
            <a:xfrm>
              <a:off x="2957285" y="1794949"/>
              <a:ext cx="38631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1" name="Google Shape;291;p10"/>
            <p:cNvSpPr/>
            <p:nvPr/>
          </p:nvSpPr>
          <p:spPr>
            <a:xfrm>
              <a:off x="3933882" y="783685"/>
              <a:ext cx="91440" cy="27044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50972"/>
                  </a:lnTo>
                  <a:lnTo>
                    <a:pt x="70315" y="50972"/>
                  </a:lnTo>
                  <a:lnTo>
                    <a:pt x="70315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2" name="Google Shape;292;p10"/>
            <p:cNvSpPr/>
            <p:nvPr/>
          </p:nvSpPr>
          <p:spPr>
            <a:xfrm>
              <a:off x="758087" y="1794949"/>
              <a:ext cx="271751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3" name="Google Shape;293;p10"/>
            <p:cNvSpPr/>
            <p:nvPr/>
          </p:nvSpPr>
          <p:spPr>
            <a:xfrm>
              <a:off x="758087" y="1794949"/>
              <a:ext cx="271751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4" name="Google Shape;294;p10"/>
            <p:cNvSpPr/>
            <p:nvPr/>
          </p:nvSpPr>
          <p:spPr>
            <a:xfrm>
              <a:off x="758087" y="1794949"/>
              <a:ext cx="271751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5" name="Google Shape;295;p10"/>
            <p:cNvSpPr/>
            <p:nvPr/>
          </p:nvSpPr>
          <p:spPr>
            <a:xfrm>
              <a:off x="1482758" y="783685"/>
              <a:ext cx="2496843" cy="27044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50972"/>
                  </a:lnTo>
                  <a:lnTo>
                    <a:pt x="0" y="50972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6" name="Google Shape;296;p10"/>
            <p:cNvSpPr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0"/>
            <p:cNvSpPr txBox="1"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 Anomalies</a:t>
              </a: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0"/>
            <p:cNvSpPr txBox="1"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Node-level</a:t>
              </a: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0"/>
            <p:cNvSpPr txBox="1"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Feature-based</a:t>
              </a: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0"/>
            <p:cNvSpPr txBox="1"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Proximity-based</a:t>
              </a: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0"/>
            <p:cNvSpPr txBox="1"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0"/>
            <p:cNvSpPr txBox="1"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Subgraph-level</a:t>
              </a: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0"/>
            <p:cNvSpPr txBox="1"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Density-based</a:t>
              </a: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0"/>
            <p:cNvSpPr txBox="1"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0"/>
            <p:cNvSpPr txBox="1"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Graph-level</a:t>
              </a: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0"/>
            <p:cNvSpPr txBox="1"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Similarity-based</a:t>
              </a: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0"/>
            <p:cNvSpPr txBox="1"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Subgraph-based</a:t>
              </a: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0"/>
            <p:cNvSpPr txBox="1"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Compression-based</a:t>
              </a:r>
              <a:endParaRPr/>
            </a:p>
          </p:txBody>
        </p:sp>
      </p:grpSp>
      <p:sp>
        <p:nvSpPr>
          <p:cNvPr id="320" name="Google Shape;320;p10"/>
          <p:cNvSpPr txBox="1"/>
          <p:nvPr/>
        </p:nvSpPr>
        <p:spPr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Classes of problems</a:t>
            </a:r>
            <a:endParaRPr/>
          </a:p>
        </p:txBody>
      </p:sp>
      <p:sp>
        <p:nvSpPr>
          <p:cNvPr id="321" name="Google Shape;321;p10"/>
          <p:cNvSpPr txBox="1"/>
          <p:nvPr/>
        </p:nvSpPr>
        <p:spPr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Main </a:t>
            </a:r>
            <a:b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ideas</a:t>
            </a:r>
            <a:endParaRPr/>
          </a:p>
        </p:txBody>
      </p:sp>
      <p:sp>
        <p:nvSpPr>
          <p:cNvPr id="322" name="Google Shape;322;p10"/>
          <p:cNvSpPr/>
          <p:nvPr/>
        </p:nvSpPr>
        <p:spPr>
          <a:xfrm rot="1381969">
            <a:off x="939570" y="1951852"/>
            <a:ext cx="611896" cy="568544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Node-level Anomalies</a:t>
            </a:r>
            <a:endParaRPr/>
          </a:p>
        </p:txBody>
      </p:sp>
      <p:sp>
        <p:nvSpPr>
          <p:cNvPr id="331" name="Google Shape;331;p11"/>
          <p:cNvSpPr txBox="1"/>
          <p:nvPr>
            <p:ph idx="1" type="body"/>
          </p:nvPr>
        </p:nvSpPr>
        <p:spPr>
          <a:xfrm>
            <a:off x="685800" y="1447800"/>
            <a:ext cx="8255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Problem: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Given a (plain or attributed) graph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Find unusual/rare nodes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Main ideas: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Feature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(transforms to outlier detection)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Proximity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(exploits assortativity)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Community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(finds “misfits”)</a:t>
            </a:r>
            <a:endParaRPr/>
          </a:p>
        </p:txBody>
      </p:sp>
      <p:sp>
        <p:nvSpPr>
          <p:cNvPr id="332" name="Google Shape;332;p1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333" name="Google Shape;333;p11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334" name="Google Shape;334;p1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 txBox="1"/>
          <p:nvPr>
            <p:ph type="title"/>
          </p:nvPr>
        </p:nvSpPr>
        <p:spPr>
          <a:xfrm>
            <a:off x="540658" y="485776"/>
            <a:ext cx="8186737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Node-level Anomalies: Key ideas</a:t>
            </a:r>
            <a:endParaRPr/>
          </a:p>
        </p:txBody>
      </p:sp>
      <p:sp>
        <p:nvSpPr>
          <p:cNvPr id="340" name="Google Shape;340;p12"/>
          <p:cNvSpPr txBox="1"/>
          <p:nvPr>
            <p:ph idx="1" type="body"/>
          </p:nvPr>
        </p:nvSpPr>
        <p:spPr>
          <a:xfrm>
            <a:off x="415636" y="1295400"/>
            <a:ext cx="8311759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Feature-based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Gill Sans"/>
              <a:buChar char="–"/>
            </a:pPr>
            <a:r>
              <a:rPr lang="en-US" sz="1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Akoglu L, McGlohon M, Faloutsos C (PAKDD 2010) OddBall: spotting anomalies in weighted graphs.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Henderson K, Gallagher B, Li L, Akoglu L, Eliassi-Rad T, Tong H, Faloutsos C (KDD 2011) Graph mining using recursive structural features 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Proximity-based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Chau DH, Pandit S, Faloutsos C (PKDD 2006) Detecting fraudulent personalities in networks of online auctioneers.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Community-based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Tong H, Lin C-Y (SDM 2011) Non-negative residual matrix factorization with application to graph anomaly detection.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Aggarwal CC, Zhao Y, Yu PS (ICDE 2011) Outlier detection in graph streams.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Gao J, Liang F, Fan W, Wang C, Sun Y, Han J (KDD 2010) On community outliers and their efficient detection in information networks.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1" name="Google Shape;341;p1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342" name="Google Shape;342;p12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343" name="Google Shape;343;p1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"/>
          <p:cNvSpPr txBox="1"/>
          <p:nvPr>
            <p:ph type="title"/>
          </p:nvPr>
        </p:nvSpPr>
        <p:spPr>
          <a:xfrm>
            <a:off x="28575" y="532124"/>
            <a:ext cx="9206407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FraudEagle: Anomalous nodes in signed graphs</a:t>
            </a:r>
            <a:endParaRPr/>
          </a:p>
        </p:txBody>
      </p:sp>
      <p:sp>
        <p:nvSpPr>
          <p:cNvPr id="349" name="Google Shape;349;p13"/>
          <p:cNvSpPr txBox="1"/>
          <p:nvPr>
            <p:ph idx="1" type="body"/>
          </p:nvPr>
        </p:nvSpPr>
        <p:spPr>
          <a:xfrm>
            <a:off x="685800" y="1319010"/>
            <a:ext cx="8458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Fake reviewers, with limited supervision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			    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			     User	    Product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			     </a:t>
            </a: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Honest	       Bad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			      Honest 	       Bad	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Label propagation </a:t>
            </a:r>
            <a:br>
              <a:rPr lang="en-US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for inference</a:t>
            </a:r>
            <a:endParaRPr/>
          </a:p>
        </p:txBody>
      </p:sp>
      <p:sp>
        <p:nvSpPr>
          <p:cNvPr id="350" name="Google Shape;350;p1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351" name="Google Shape;351;p13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1093103" y="2083680"/>
            <a:ext cx="1674160" cy="2716261"/>
            <a:chOff x="7048679" y="1503496"/>
            <a:chExt cx="1539875" cy="2722563"/>
          </a:xfrm>
        </p:grpSpPr>
        <p:grpSp>
          <p:nvGrpSpPr>
            <p:cNvPr id="353" name="Google Shape;353;p13"/>
            <p:cNvGrpSpPr/>
            <p:nvPr/>
          </p:nvGrpSpPr>
          <p:grpSpPr>
            <a:xfrm>
              <a:off x="7048679" y="1503496"/>
              <a:ext cx="1539875" cy="2722563"/>
              <a:chOff x="609600" y="1524000"/>
              <a:chExt cx="2071991" cy="3552100"/>
            </a:xfrm>
          </p:grpSpPr>
          <p:grpSp>
            <p:nvGrpSpPr>
              <p:cNvPr id="354" name="Google Shape;354;p13"/>
              <p:cNvGrpSpPr/>
              <p:nvPr/>
            </p:nvGrpSpPr>
            <p:grpSpPr>
              <a:xfrm>
                <a:off x="609600" y="1524000"/>
                <a:ext cx="2071991" cy="3055815"/>
                <a:chOff x="6523979" y="2819400"/>
                <a:chExt cx="2071991" cy="3055815"/>
              </a:xfrm>
            </p:grpSpPr>
            <p:grpSp>
              <p:nvGrpSpPr>
                <p:cNvPr id="355" name="Google Shape;355;p13"/>
                <p:cNvGrpSpPr/>
                <p:nvPr/>
              </p:nvGrpSpPr>
              <p:grpSpPr>
                <a:xfrm>
                  <a:off x="6523979" y="2819400"/>
                  <a:ext cx="2071991" cy="2943170"/>
                  <a:chOff x="6523979" y="2819400"/>
                  <a:chExt cx="2071991" cy="2943170"/>
                </a:xfrm>
              </p:grpSpPr>
              <p:pic>
                <p:nvPicPr>
                  <p:cNvPr descr="http://www.clker.com/cliparts/N/O/f/8/x/q/girl-with-pink-shirt-hi.png" id="356" name="Google Shape;356;p13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>
                    <a:off x="6606417" y="3505200"/>
                    <a:ext cx="409846" cy="6066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lker.com/cliparts/b/b/b/1/11971019011240434834msewtz_Business_Person.svg.hi.png" id="357" name="Google Shape;357;p1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6606417" y="4191000"/>
                    <a:ext cx="409846" cy="53477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oneupclub.com/images/clip-art-people_blonde.jpg" id="358" name="Google Shape;358;p13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6643592" y="4800600"/>
                    <a:ext cx="366808" cy="6324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lker.com/cliparts/7/e/f/c/11949846642019685402people_juliane_krug_07a.svg.hi.png" id="359" name="Google Shape;359;p13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6523979" y="2819400"/>
                    <a:ext cx="416084" cy="6127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appuccino-project.org/img/download-box-b5d7b5ae.png" id="360" name="Google Shape;360;p1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053912" y="3284768"/>
                    <a:ext cx="542058" cy="542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appuccino-project.org/img/download-box-b5d7b5ae.png" id="361" name="Google Shape;361;p1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053912" y="3943573"/>
                    <a:ext cx="542058" cy="542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appuccino-project.org/img/download-box-b5d7b5ae.png" id="362" name="Google Shape;362;p1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053912" y="4568452"/>
                    <a:ext cx="542058" cy="542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http://www.cappuccino-project.org/img/download-box-b5d7b5ae.png" id="363" name="Google Shape;363;p13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 b="0" l="0" r="0" t="0"/>
                  <a:stretch/>
                </p:blipFill>
                <p:spPr>
                  <a:xfrm>
                    <a:off x="8053912" y="5178052"/>
                    <a:ext cx="542058" cy="5420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364" name="Google Shape;364;p13"/>
                  <p:cNvCxnSpPr>
                    <a:stCxn id="359" idx="3"/>
                    <a:endCxn id="360" idx="1"/>
                  </p:cNvCxnSpPr>
                  <p:nvPr/>
                </p:nvCxnSpPr>
                <p:spPr>
                  <a:xfrm>
                    <a:off x="6940063" y="3125771"/>
                    <a:ext cx="1113900" cy="4299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65" name="Google Shape;365;p13"/>
                  <p:cNvCxnSpPr>
                    <a:stCxn id="359" idx="3"/>
                    <a:endCxn id="362" idx="1"/>
                  </p:cNvCxnSpPr>
                  <p:nvPr/>
                </p:nvCxnSpPr>
                <p:spPr>
                  <a:xfrm>
                    <a:off x="6940063" y="3125771"/>
                    <a:ext cx="1113900" cy="17136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66" name="Google Shape;366;p13"/>
                  <p:cNvCxnSpPr>
                    <a:stCxn id="359" idx="3"/>
                    <a:endCxn id="363" idx="1"/>
                  </p:cNvCxnSpPr>
                  <p:nvPr/>
                </p:nvCxnSpPr>
                <p:spPr>
                  <a:xfrm>
                    <a:off x="6940063" y="3125771"/>
                    <a:ext cx="1113900" cy="23232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67" name="Google Shape;367;p13"/>
                  <p:cNvCxnSpPr>
                    <a:stCxn id="356" idx="3"/>
                    <a:endCxn id="360" idx="1"/>
                  </p:cNvCxnSpPr>
                  <p:nvPr/>
                </p:nvCxnSpPr>
                <p:spPr>
                  <a:xfrm flipH="1" rot="10800000">
                    <a:off x="7016263" y="3555907"/>
                    <a:ext cx="1037700" cy="2526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68" name="Google Shape;368;p13"/>
                  <p:cNvCxnSpPr>
                    <a:stCxn id="356" idx="3"/>
                    <a:endCxn id="362" idx="1"/>
                  </p:cNvCxnSpPr>
                  <p:nvPr/>
                </p:nvCxnSpPr>
                <p:spPr>
                  <a:xfrm>
                    <a:off x="7016263" y="3808507"/>
                    <a:ext cx="1037700" cy="10311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69" name="Google Shape;369;p13"/>
                  <p:cNvCxnSpPr>
                    <a:stCxn id="357" idx="3"/>
                    <a:endCxn id="360" idx="1"/>
                  </p:cNvCxnSpPr>
                  <p:nvPr/>
                </p:nvCxnSpPr>
                <p:spPr>
                  <a:xfrm flipH="1" rot="10800000">
                    <a:off x="7016263" y="3555689"/>
                    <a:ext cx="1037700" cy="9027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0" name="Google Shape;370;p13"/>
                  <p:cNvCxnSpPr>
                    <a:stCxn id="357" idx="3"/>
                    <a:endCxn id="363" idx="1"/>
                  </p:cNvCxnSpPr>
                  <p:nvPr/>
                </p:nvCxnSpPr>
                <p:spPr>
                  <a:xfrm>
                    <a:off x="7016263" y="4458389"/>
                    <a:ext cx="1037700" cy="9906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1" name="Google Shape;371;p13"/>
                  <p:cNvCxnSpPr>
                    <a:endCxn id="362" idx="1"/>
                  </p:cNvCxnSpPr>
                  <p:nvPr/>
                </p:nvCxnSpPr>
                <p:spPr>
                  <a:xfrm flipH="1" rot="10800000">
                    <a:off x="6988012" y="4839481"/>
                    <a:ext cx="1065900" cy="3459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2" name="Google Shape;372;p13"/>
                  <p:cNvCxnSpPr>
                    <a:endCxn id="363" idx="1"/>
                  </p:cNvCxnSpPr>
                  <p:nvPr/>
                </p:nvCxnSpPr>
                <p:spPr>
                  <a:xfrm flipH="1" rot="10800000">
                    <a:off x="6996412" y="5449081"/>
                    <a:ext cx="1057500" cy="31290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373" name="Google Shape;373;p13"/>
                  <p:cNvCxnSpPr/>
                  <p:nvPr/>
                </p:nvCxnSpPr>
                <p:spPr>
                  <a:xfrm flipH="1" rot="10800000">
                    <a:off x="6959738" y="4800600"/>
                    <a:ext cx="1093669" cy="961970"/>
                  </a:xfrm>
                  <a:prstGeom prst="straightConnector1">
                    <a:avLst/>
                  </a:prstGeom>
                  <a:noFill/>
                  <a:ln cap="flat" cmpd="sng" w="41275">
                    <a:solidFill>
                      <a:srgbClr val="A5A5A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pic>
              <p:nvPicPr>
                <p:cNvPr descr="https://si0.twimg.com/profile_images/747227713/ThumbsUpGreen-trans_normal.png" id="374" name="Google Shape;374;p1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7251058" y="3016413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https://si0.twimg.com/profile_images/747227713/ThumbsUpGreen-trans_normal.png" id="375" name="Google Shape;375;p1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7379354" y="4972601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https://si0.twimg.com/profile_images/747227713/ThumbsUpGreen-trans_normal.png" id="376" name="Google Shape;376;p1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7375805" y="5418015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http://clipart-finder.com/data/png/thumbDown.png" id="377" name="Google Shape;377;p1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7262012" y="3608009"/>
                  <a:ext cx="413766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http://clipart-finder.com/data/png/thumbDown.png" id="378" name="Google Shape;378;p1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7299629" y="4140590"/>
                  <a:ext cx="413766" cy="457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http://images1.wikia.nocookie.net/__cb20080316173121/starwars/images/thumb/4/44/R2D2-CloneWars.svg/500px-R2D2-CloneWars.svg.png" id="379" name="Google Shape;379;p1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609600" y="4168176"/>
                <a:ext cx="552938" cy="9079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http://clipart-finder.com/data/png/thumbDown.png" id="380" name="Google Shape;380;p1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75912" y="2864778"/>
              <a:ext cx="307505" cy="3504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13"/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Opinion Fraud Detection in Online Reviews using Network Effects.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Leman Akoglu, Rishi Chandy, Christos Faloutsos ICWSM, 2013.</a:t>
            </a:r>
            <a:endParaRPr/>
          </a:p>
        </p:txBody>
      </p:sp>
      <p:grpSp>
        <p:nvGrpSpPr>
          <p:cNvPr id="382" name="Google Shape;382;p13"/>
          <p:cNvGrpSpPr/>
          <p:nvPr/>
        </p:nvGrpSpPr>
        <p:grpSpPr>
          <a:xfrm>
            <a:off x="6008580" y="1894344"/>
            <a:ext cx="2985759" cy="2662323"/>
            <a:chOff x="3748253" y="1939582"/>
            <a:chExt cx="3294063" cy="2911714"/>
          </a:xfrm>
        </p:grpSpPr>
        <p:pic>
          <p:nvPicPr>
            <p:cNvPr id="383" name="Google Shape;383;p1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48253" y="1939582"/>
              <a:ext cx="3294063" cy="1497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1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932738" y="3381214"/>
              <a:ext cx="3033836" cy="1470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13"/>
            <p:cNvSpPr/>
            <p:nvPr/>
          </p:nvSpPr>
          <p:spPr>
            <a:xfrm>
              <a:off x="4205453" y="2084044"/>
              <a:ext cx="688975" cy="3048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228680" y="3492693"/>
              <a:ext cx="688975" cy="304799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7" name="Google Shape;387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90058" y="4529228"/>
            <a:ext cx="2463142" cy="1400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13"/>
          <p:cNvCxnSpPr/>
          <p:nvPr/>
        </p:nvCxnSpPr>
        <p:spPr>
          <a:xfrm>
            <a:off x="4090058" y="3724356"/>
            <a:ext cx="832936" cy="0"/>
          </a:xfrm>
          <a:prstGeom prst="straightConnector1">
            <a:avLst/>
          </a:prstGeom>
          <a:noFill/>
          <a:ln cap="flat" cmpd="sng" w="44450">
            <a:solidFill>
              <a:srgbClr val="FF2D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89" name="Google Shape;389;p13"/>
          <p:cNvSpPr txBox="1"/>
          <p:nvPr/>
        </p:nvSpPr>
        <p:spPr>
          <a:xfrm>
            <a:off x="4233829" y="2658054"/>
            <a:ext cx="4090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–</a:t>
            </a:r>
            <a:endParaRPr/>
          </a:p>
        </p:txBody>
      </p:sp>
      <p:cxnSp>
        <p:nvCxnSpPr>
          <p:cNvPr id="390" name="Google Shape;390;p13"/>
          <p:cNvCxnSpPr/>
          <p:nvPr/>
        </p:nvCxnSpPr>
        <p:spPr>
          <a:xfrm>
            <a:off x="4127835" y="3205187"/>
            <a:ext cx="761596" cy="0"/>
          </a:xfrm>
          <a:prstGeom prst="straightConnector1">
            <a:avLst/>
          </a:prstGeom>
          <a:noFill/>
          <a:ln cap="flat" cmpd="sng" w="44450">
            <a:solidFill>
              <a:srgbClr val="FF2D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91" name="Google Shape;391;p13"/>
          <p:cNvSpPr txBox="1"/>
          <p:nvPr/>
        </p:nvSpPr>
        <p:spPr>
          <a:xfrm>
            <a:off x="4193654" y="3217071"/>
            <a:ext cx="4828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</a:t>
            </a:r>
            <a:endParaRPr/>
          </a:p>
        </p:txBody>
      </p:sp>
      <p:sp>
        <p:nvSpPr>
          <p:cNvPr id="392" name="Google Shape;392;p13"/>
          <p:cNvSpPr/>
          <p:nvPr/>
        </p:nvSpPr>
        <p:spPr>
          <a:xfrm>
            <a:off x="5036457" y="23611"/>
            <a:ext cx="4107543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Node-level, Proximity-based</a:t>
            </a:r>
            <a:endParaRPr/>
          </a:p>
        </p:txBody>
      </p:sp>
      <p:pic>
        <p:nvPicPr>
          <p:cNvPr descr="A person smiling for the camera&#10;&#10;Description automatically generated with medium confidence" id="393" name="Google Shape;393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365712" y="5318176"/>
            <a:ext cx="557107" cy="674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shi Chandy | Carnegie Mellon University - Academia.edu" id="394" name="Google Shape;394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86636" y="5331074"/>
            <a:ext cx="661201" cy="661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manAkoglu.jpeg" id="395" name="Google Shape;395;p13"/>
          <p:cNvPicPr preferRelativeResize="0"/>
          <p:nvPr/>
        </p:nvPicPr>
        <p:blipFill rotWithShape="1">
          <a:blip r:embed="rId16">
            <a:alphaModFix/>
          </a:blip>
          <a:srcRect b="26555" l="0" r="0" t="0"/>
          <a:stretch/>
        </p:blipFill>
        <p:spPr>
          <a:xfrm>
            <a:off x="6802213" y="5318176"/>
            <a:ext cx="711380" cy="7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/>
          <p:nvPr>
            <p:ph type="title"/>
          </p:nvPr>
        </p:nvSpPr>
        <p:spPr>
          <a:xfrm>
            <a:off x="30723" y="385390"/>
            <a:ext cx="8744754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SpEagle: Anomalies in attributed graphs</a:t>
            </a:r>
            <a:endParaRPr/>
          </a:p>
        </p:txBody>
      </p:sp>
      <p:sp>
        <p:nvSpPr>
          <p:cNvPr id="401" name="Google Shape;401;p14"/>
          <p:cNvSpPr txBox="1"/>
          <p:nvPr>
            <p:ph idx="1" type="body"/>
          </p:nvPr>
        </p:nvSpPr>
        <p:spPr>
          <a:xfrm>
            <a:off x="289329" y="1123680"/>
            <a:ext cx="8599867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Attributes mapped to a (single) </a:t>
            </a:r>
            <a:r>
              <a:rPr b="1"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1" lang="en-US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b="1"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b="1" lang="en-US">
                <a:solidFill>
                  <a:srgbClr val="00B050"/>
                </a:solidFill>
                <a:latin typeface="Gill Sans"/>
                <a:ea typeface="Gill Sans"/>
                <a:cs typeface="Gill Sans"/>
                <a:sym typeface="Gill Sans"/>
              </a:rPr>
              <a:t>o</a:t>
            </a:r>
            <a:r>
              <a:rPr b="1"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score</a:t>
            </a:r>
            <a:endParaRPr/>
          </a:p>
        </p:txBody>
      </p:sp>
      <p:sp>
        <p:nvSpPr>
          <p:cNvPr id="402" name="Google Shape;402;p1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403" name="Google Shape;403;p14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404" name="Google Shape;404;p14"/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Collective Opinion Spam Detection: Bridging Review Networks and Metadata. Shebuti Rayana, Leman Akoglu, KDD 2015.</a:t>
            </a:r>
            <a:endParaRPr/>
          </a:p>
        </p:txBody>
      </p:sp>
      <p:pic>
        <p:nvPicPr>
          <p:cNvPr id="405" name="Google Shape;40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132" y="1761936"/>
            <a:ext cx="6229787" cy="406243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4"/>
          <p:cNvSpPr/>
          <p:nvPr/>
        </p:nvSpPr>
        <p:spPr>
          <a:xfrm>
            <a:off x="5172825" y="1948693"/>
            <a:ext cx="320773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DB315"/>
                </a:solidFill>
                <a:latin typeface="Arial"/>
                <a:ea typeface="Arial"/>
                <a:cs typeface="Arial"/>
                <a:sym typeface="Arial"/>
              </a:rPr>
              <a:t>‘benign’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‘malicious’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ebuti.jpg" id="407" name="Google Shape;40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8433" y="5166717"/>
            <a:ext cx="812189" cy="76944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4"/>
          <p:cNvSpPr/>
          <p:nvPr/>
        </p:nvSpPr>
        <p:spPr>
          <a:xfrm>
            <a:off x="5036457" y="23611"/>
            <a:ext cx="4107543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Node-level, Proximity-based</a:t>
            </a:r>
            <a:endParaRPr/>
          </a:p>
        </p:txBody>
      </p:sp>
      <p:pic>
        <p:nvPicPr>
          <p:cNvPr descr="LemanAkoglu.jpeg" id="409" name="Google Shape;409;p14"/>
          <p:cNvPicPr preferRelativeResize="0"/>
          <p:nvPr/>
        </p:nvPicPr>
        <p:blipFill rotWithShape="1">
          <a:blip r:embed="rId5">
            <a:alphaModFix/>
          </a:blip>
          <a:srcRect b="26555" l="0" r="0" t="0"/>
          <a:stretch/>
        </p:blipFill>
        <p:spPr>
          <a:xfrm>
            <a:off x="8352332" y="5153651"/>
            <a:ext cx="768350" cy="7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4"/>
          <p:cNvSpPr/>
          <p:nvPr/>
        </p:nvSpPr>
        <p:spPr>
          <a:xfrm>
            <a:off x="4687464" y="2540034"/>
            <a:ext cx="2729260" cy="3428237"/>
          </a:xfrm>
          <a:prstGeom prst="rect">
            <a:avLst/>
          </a:prstGeom>
          <a:solidFill>
            <a:schemeClr val="lt1">
              <a:alpha val="74901"/>
            </a:schemeClr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1" name="Google Shape;41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7463" y="1741374"/>
            <a:ext cx="1042813" cy="7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 txBox="1"/>
          <p:nvPr>
            <p:ph idx="10" type="dt"/>
          </p:nvPr>
        </p:nvSpPr>
        <p:spPr>
          <a:xfrm>
            <a:off x="685800" y="5862636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417" name="Google Shape;417;p15"/>
          <p:cNvSpPr txBox="1"/>
          <p:nvPr>
            <p:ph idx="11" type="ftr"/>
          </p:nvPr>
        </p:nvSpPr>
        <p:spPr>
          <a:xfrm>
            <a:off x="2767263" y="5862636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pic>
        <p:nvPicPr>
          <p:cNvPr id="418" name="Google Shape;4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053" y="1071190"/>
            <a:ext cx="2991031" cy="336838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5"/>
          <p:cNvSpPr txBox="1"/>
          <p:nvPr>
            <p:ph idx="1" type="body"/>
          </p:nvPr>
        </p:nvSpPr>
        <p:spPr>
          <a:xfrm>
            <a:off x="358355" y="1071190"/>
            <a:ext cx="5655463" cy="530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Given examples of nodes user considers similar;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e.g. ‘Yann LeCun’&amp;‘Foster Provost’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We learn a “focus”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Education Level: PhD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Location: NYC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Extract “focused” clusters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Detect cluster-outliers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Nodes that don’t agree with “focus”</a:t>
            </a:r>
            <a:endParaRPr/>
          </a:p>
        </p:txBody>
      </p:sp>
      <p:sp>
        <p:nvSpPr>
          <p:cNvPr id="420" name="Google Shape;420;p15"/>
          <p:cNvSpPr txBox="1"/>
          <p:nvPr/>
        </p:nvSpPr>
        <p:spPr>
          <a:xfrm>
            <a:off x="28575" y="5648238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Focused Clustering and Outlier Detection in Large Attributed Graphs. Bryan Perozzi, Leman Akoglu, Patricia Iglesias Sanchez, Emmanuel Müller. KDD 2014</a:t>
            </a:r>
            <a:endParaRPr/>
          </a:p>
        </p:txBody>
      </p:sp>
      <p:pic>
        <p:nvPicPr>
          <p:cNvPr descr="https://sites.google.com/site/bryanperozzi/home/bp-small.png?height=239&amp;width=300" id="421" name="Google Shape;42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7914" y="4968304"/>
            <a:ext cx="798427" cy="638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edia.licdn.com/media/p/1/000/2bd/312/380ec8e.jpg" id="422" name="Google Shape;42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6385" y="4949575"/>
            <a:ext cx="661201" cy="661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manuel Müller" id="423" name="Google Shape;42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36171" y="4924854"/>
            <a:ext cx="546572" cy="68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5"/>
          <p:cNvSpPr txBox="1"/>
          <p:nvPr/>
        </p:nvSpPr>
        <p:spPr>
          <a:xfrm>
            <a:off x="30723" y="385390"/>
            <a:ext cx="8744754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FocusCO: Anomalies in attributed graphs</a:t>
            </a:r>
            <a:endParaRPr/>
          </a:p>
        </p:txBody>
      </p:sp>
      <p:sp>
        <p:nvSpPr>
          <p:cNvPr id="425" name="Google Shape;425;p15"/>
          <p:cNvSpPr/>
          <p:nvPr/>
        </p:nvSpPr>
        <p:spPr>
          <a:xfrm>
            <a:off x="4789713" y="23611"/>
            <a:ext cx="4354287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Node-level, Community-based</a:t>
            </a:r>
            <a:endParaRPr/>
          </a:p>
        </p:txBody>
      </p:sp>
      <p:pic>
        <p:nvPicPr>
          <p:cNvPr descr="LemanAkoglu.jpeg" id="426" name="Google Shape;426;p15"/>
          <p:cNvPicPr preferRelativeResize="0"/>
          <p:nvPr/>
        </p:nvPicPr>
        <p:blipFill rotWithShape="1">
          <a:blip r:embed="rId7">
            <a:alphaModFix/>
          </a:blip>
          <a:srcRect b="26555" l="0" r="0" t="0"/>
          <a:stretch/>
        </p:blipFill>
        <p:spPr>
          <a:xfrm>
            <a:off x="6845762" y="4949575"/>
            <a:ext cx="661201" cy="665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"/>
          <p:cNvSpPr txBox="1"/>
          <p:nvPr>
            <p:ph type="title"/>
          </p:nvPr>
        </p:nvSpPr>
        <p:spPr>
          <a:xfrm>
            <a:off x="685800" y="2667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32" name="Google Shape;432;p1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433" name="Google Shape;433;p16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grpSp>
        <p:nvGrpSpPr>
          <p:cNvPr id="434" name="Google Shape;434;p16"/>
          <p:cNvGrpSpPr/>
          <p:nvPr/>
        </p:nvGrpSpPr>
        <p:grpSpPr>
          <a:xfrm>
            <a:off x="1489064" y="1047757"/>
            <a:ext cx="7304360" cy="4907952"/>
            <a:chOff x="576919" y="42870"/>
            <a:chExt cx="7304360" cy="4907952"/>
          </a:xfrm>
        </p:grpSpPr>
        <p:sp>
          <p:nvSpPr>
            <p:cNvPr id="435" name="Google Shape;435;p16"/>
            <p:cNvSpPr/>
            <p:nvPr/>
          </p:nvSpPr>
          <p:spPr>
            <a:xfrm>
              <a:off x="5785925" y="1794949"/>
              <a:ext cx="299396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6" name="Google Shape;436;p16"/>
            <p:cNvSpPr/>
            <p:nvPr/>
          </p:nvSpPr>
          <p:spPr>
            <a:xfrm>
              <a:off x="5785925" y="1794949"/>
              <a:ext cx="29939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7" name="Google Shape;437;p16"/>
            <p:cNvSpPr/>
            <p:nvPr/>
          </p:nvSpPr>
          <p:spPr>
            <a:xfrm>
              <a:off x="5785925" y="1794949"/>
              <a:ext cx="29939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8" name="Google Shape;438;p16"/>
            <p:cNvSpPr/>
            <p:nvPr/>
          </p:nvSpPr>
          <p:spPr>
            <a:xfrm>
              <a:off x="3979602" y="783685"/>
              <a:ext cx="2604713" cy="27044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50972"/>
                  </a:lnTo>
                  <a:lnTo>
                    <a:pt x="120000" y="50972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39" name="Google Shape;439;p16"/>
            <p:cNvSpPr/>
            <p:nvPr/>
          </p:nvSpPr>
          <p:spPr>
            <a:xfrm>
              <a:off x="2957285" y="1794949"/>
              <a:ext cx="38631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0" name="Google Shape;440;p16"/>
            <p:cNvSpPr/>
            <p:nvPr/>
          </p:nvSpPr>
          <p:spPr>
            <a:xfrm>
              <a:off x="2957285" y="1794949"/>
              <a:ext cx="38631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1" name="Google Shape;441;p16"/>
            <p:cNvSpPr/>
            <p:nvPr/>
          </p:nvSpPr>
          <p:spPr>
            <a:xfrm>
              <a:off x="3933882" y="783685"/>
              <a:ext cx="91440" cy="27044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50972"/>
                  </a:lnTo>
                  <a:lnTo>
                    <a:pt x="70315" y="50972"/>
                  </a:lnTo>
                  <a:lnTo>
                    <a:pt x="70315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2" name="Google Shape;442;p16"/>
            <p:cNvSpPr/>
            <p:nvPr/>
          </p:nvSpPr>
          <p:spPr>
            <a:xfrm>
              <a:off x="758087" y="1794949"/>
              <a:ext cx="271751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3" name="Google Shape;443;p16"/>
            <p:cNvSpPr/>
            <p:nvPr/>
          </p:nvSpPr>
          <p:spPr>
            <a:xfrm>
              <a:off x="758087" y="1794949"/>
              <a:ext cx="271751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4" name="Google Shape;444;p16"/>
            <p:cNvSpPr/>
            <p:nvPr/>
          </p:nvSpPr>
          <p:spPr>
            <a:xfrm>
              <a:off x="758087" y="1794949"/>
              <a:ext cx="271751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5" name="Google Shape;445;p16"/>
            <p:cNvSpPr/>
            <p:nvPr/>
          </p:nvSpPr>
          <p:spPr>
            <a:xfrm>
              <a:off x="1482758" y="783685"/>
              <a:ext cx="2496843" cy="27044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50972"/>
                  </a:lnTo>
                  <a:lnTo>
                    <a:pt x="0" y="50972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46" name="Google Shape;446;p16"/>
            <p:cNvSpPr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 txBox="1"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 Anomalies</a:t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 txBox="1"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Node-level</a:t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 txBox="1"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Feature-based</a:t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 txBox="1"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Proximity-based</a:t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 txBox="1"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 txBox="1"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Subgraph-level</a:t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 txBox="1"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Density-based</a:t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 txBox="1"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6"/>
            <p:cNvSpPr txBox="1"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Graph-level</a:t>
              </a: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6"/>
            <p:cNvSpPr txBox="1"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Similarity-based</a:t>
              </a: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6"/>
            <p:cNvSpPr txBox="1"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Subgraph-based</a:t>
              </a: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6"/>
            <p:cNvSpPr txBox="1"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Compression-based</a:t>
              </a:r>
              <a:endParaRPr/>
            </a:p>
          </p:txBody>
        </p:sp>
      </p:grpSp>
      <p:sp>
        <p:nvSpPr>
          <p:cNvPr id="470" name="Google Shape;470;p16"/>
          <p:cNvSpPr txBox="1"/>
          <p:nvPr/>
        </p:nvSpPr>
        <p:spPr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Classes of problems</a:t>
            </a:r>
            <a:endParaRPr/>
          </a:p>
        </p:txBody>
      </p:sp>
      <p:sp>
        <p:nvSpPr>
          <p:cNvPr id="471" name="Google Shape;471;p16"/>
          <p:cNvSpPr/>
          <p:nvPr/>
        </p:nvSpPr>
        <p:spPr>
          <a:xfrm rot="1381969">
            <a:off x="3301523" y="1880278"/>
            <a:ext cx="611896" cy="568544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3" name="Google Shape;473;p16"/>
          <p:cNvSpPr txBox="1"/>
          <p:nvPr/>
        </p:nvSpPr>
        <p:spPr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Main </a:t>
            </a:r>
            <a:b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ideas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Subgraph-level Anomalies </a:t>
            </a:r>
            <a:endParaRPr/>
          </a:p>
        </p:txBody>
      </p:sp>
      <p:sp>
        <p:nvSpPr>
          <p:cNvPr id="481" name="Google Shape;481;p17"/>
          <p:cNvSpPr txBox="1"/>
          <p:nvPr>
            <p:ph idx="1" type="body"/>
          </p:nvPr>
        </p:nvSpPr>
        <p:spPr>
          <a:xfrm>
            <a:off x="660042" y="1434921"/>
            <a:ext cx="8458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Problem: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Given a (plain or attributed) graph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Find unusual groups of nodes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Main ideas: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Density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(significantly denser subgraphs)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Community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(non-thematic groups)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2" name="Google Shape;482;p1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483" name="Google Shape;483;p17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484" name="Google Shape;484;p1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8"/>
          <p:cNvSpPr txBox="1"/>
          <p:nvPr>
            <p:ph type="title"/>
          </p:nvPr>
        </p:nvSpPr>
        <p:spPr>
          <a:xfrm>
            <a:off x="221342" y="566058"/>
            <a:ext cx="862148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Subgraph-level Anomalies: Key ideas</a:t>
            </a:r>
            <a:endParaRPr sz="4000"/>
          </a:p>
        </p:txBody>
      </p:sp>
      <p:sp>
        <p:nvSpPr>
          <p:cNvPr id="490" name="Google Shape;490;p18"/>
          <p:cNvSpPr txBox="1"/>
          <p:nvPr>
            <p:ph idx="1" type="body"/>
          </p:nvPr>
        </p:nvSpPr>
        <p:spPr>
          <a:xfrm>
            <a:off x="377372" y="1295400"/>
            <a:ext cx="8621488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Density-based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Hooi, B., Song, H. A., Beutel, A., Shah, N., Shin, K., &amp; Faloutsos, C. (KDD 2016). Fraudar: Bounding graph fraud in the face of camouflage.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Beutel, A., Xu, W., Guruswami, V., Palow, C., &amp; Faloutsos, C. (WWW 2013). Copycatch: stopping group attacks by spotting lockstep behavior in social networks.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Prakash, B. A., Sridharan, A., Seshadri, M., Machiraju, S., &amp; Faloutsos, C.         (PAKDD 2010). Eigenspokes: Surprising patterns and scalable community chipping in large graphs.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Community-based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Perozzi, B., &amp; Akoglu, L. (SDM 2016). Scalable anomaly ranking of attributed neighborhoods.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Gupta, M., Mallya, A., Roy, S., Cho, J. H., &amp; Han, J. (SDM 2014). Local learning for mining outlier subgraphs from network datasets.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1" name="Google Shape;491;p1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492" name="Google Shape;492;p18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493" name="Google Shape;493;p1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/>
          <p:nvPr>
            <p:ph type="title"/>
          </p:nvPr>
        </p:nvSpPr>
        <p:spPr>
          <a:xfrm>
            <a:off x="136152" y="581024"/>
            <a:ext cx="897581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Fraudar: Camouflaged dense subgraphs </a:t>
            </a:r>
            <a:endParaRPr/>
          </a:p>
        </p:txBody>
      </p:sp>
      <p:sp>
        <p:nvSpPr>
          <p:cNvPr id="501" name="Google Shape;501;p1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502" name="Google Shape;502;p19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503" name="Google Shape;503;p19"/>
          <p:cNvSpPr txBox="1"/>
          <p:nvPr/>
        </p:nvSpPr>
        <p:spPr>
          <a:xfrm>
            <a:off x="25946" y="5727514"/>
            <a:ext cx="9092107" cy="1107996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FRAUDAR: Bounding Graph Fraud in the Face of Camouflage. </a:t>
            </a:r>
            <a:r>
              <a:rPr b="1" lang="en-US" sz="2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Bryan Hooi</a:t>
            </a: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Hyun Ah Song, Alex Beutel, Neil Shah, Kijung Shin, and Christos Faloutsos. KDD 2016</a:t>
            </a:r>
            <a:endParaRPr/>
          </a:p>
        </p:txBody>
      </p:sp>
      <p:sp>
        <p:nvSpPr>
          <p:cNvPr id="504" name="Google Shape;504;p19"/>
          <p:cNvSpPr/>
          <p:nvPr/>
        </p:nvSpPr>
        <p:spPr>
          <a:xfrm>
            <a:off x="4688115" y="23611"/>
            <a:ext cx="4455886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Subgraph-level, Density-based</a:t>
            </a:r>
            <a:endParaRPr/>
          </a:p>
        </p:txBody>
      </p:sp>
      <p:pic>
        <p:nvPicPr>
          <p:cNvPr id="505" name="Google Shape;505;p19"/>
          <p:cNvPicPr preferRelativeResize="0"/>
          <p:nvPr/>
        </p:nvPicPr>
        <p:blipFill rotWithShape="1">
          <a:blip r:embed="rId3">
            <a:alphaModFix/>
          </a:blip>
          <a:srcRect b="0" l="0" r="-19890" t="-65802"/>
          <a:stretch/>
        </p:blipFill>
        <p:spPr>
          <a:xfrm>
            <a:off x="8056650" y="4180946"/>
            <a:ext cx="1218565" cy="1523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tack3.png" id="506" name="Google Shape;5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537" y="1594379"/>
            <a:ext cx="3576400" cy="3081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tack1.png" id="507" name="Google Shape;50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025" y="1594379"/>
            <a:ext cx="3767821" cy="318384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9"/>
          <p:cNvSpPr txBox="1"/>
          <p:nvPr/>
        </p:nvSpPr>
        <p:spPr>
          <a:xfrm>
            <a:off x="732743" y="4776428"/>
            <a:ext cx="42127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Random camouflage</a:t>
            </a:r>
            <a:endParaRPr/>
          </a:p>
        </p:txBody>
      </p:sp>
      <p:sp>
        <p:nvSpPr>
          <p:cNvPr id="509" name="Google Shape;509;p19"/>
          <p:cNvSpPr txBox="1"/>
          <p:nvPr/>
        </p:nvSpPr>
        <p:spPr>
          <a:xfrm>
            <a:off x="5769316" y="4762489"/>
            <a:ext cx="18435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Hijacking</a:t>
            </a:r>
            <a:endParaRPr/>
          </a:p>
        </p:txBody>
      </p:sp>
      <p:sp>
        <p:nvSpPr>
          <p:cNvPr id="510" name="Google Shape;510;p19"/>
          <p:cNvSpPr txBox="1"/>
          <p:nvPr/>
        </p:nvSpPr>
        <p:spPr>
          <a:xfrm>
            <a:off x="2594324" y="1608318"/>
            <a:ext cx="1911996" cy="384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“Lemons”</a:t>
            </a:r>
            <a:endParaRPr/>
          </a:p>
        </p:txBody>
      </p:sp>
      <p:sp>
        <p:nvSpPr>
          <p:cNvPr id="511" name="Google Shape;511;p19"/>
          <p:cNvSpPr txBox="1"/>
          <p:nvPr/>
        </p:nvSpPr>
        <p:spPr>
          <a:xfrm>
            <a:off x="6653211" y="1643937"/>
            <a:ext cx="1911996" cy="384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“Lemons”</a:t>
            </a:r>
            <a:endParaRPr/>
          </a:p>
        </p:txBody>
      </p:sp>
      <p:grpSp>
        <p:nvGrpSpPr>
          <p:cNvPr id="512" name="Google Shape;512;p19"/>
          <p:cNvGrpSpPr/>
          <p:nvPr/>
        </p:nvGrpSpPr>
        <p:grpSpPr>
          <a:xfrm>
            <a:off x="4118585" y="1464470"/>
            <a:ext cx="554530" cy="488456"/>
            <a:chOff x="3641678" y="1269096"/>
            <a:chExt cx="1337578" cy="970587"/>
          </a:xfrm>
        </p:grpSpPr>
        <p:pic>
          <p:nvPicPr>
            <p:cNvPr id="513" name="Google Shape;513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19"/>
            <p:cNvSpPr/>
            <p:nvPr/>
          </p:nvSpPr>
          <p:spPr>
            <a:xfrm>
              <a:off x="3641678" y="1299391"/>
              <a:ext cx="254668" cy="270933"/>
            </a:xfrm>
            <a:custGeom>
              <a:rect b="b" l="l" r="r" t="t"/>
              <a:pathLst>
                <a:path extrusionOk="0" h="270933" w="254668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4158420" y="1269096"/>
              <a:ext cx="93505" cy="211667"/>
            </a:xfrm>
            <a:custGeom>
              <a:rect b="b" l="l" r="r" t="t"/>
              <a:pathLst>
                <a:path extrusionOk="0" h="211667" w="93505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4522857" y="1353764"/>
              <a:ext cx="237066" cy="254025"/>
            </a:xfrm>
            <a:custGeom>
              <a:rect b="b" l="l" r="r" t="t"/>
              <a:pathLst>
                <a:path extrusionOk="0" h="254025" w="237066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4606723" y="1845216"/>
              <a:ext cx="372533" cy="102090"/>
            </a:xfrm>
            <a:custGeom>
              <a:rect b="b" l="l" r="r" t="t"/>
              <a:pathLst>
                <a:path extrusionOk="0" h="102090" w="372533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p19"/>
          <p:cNvGrpSpPr/>
          <p:nvPr/>
        </p:nvGrpSpPr>
        <p:grpSpPr>
          <a:xfrm>
            <a:off x="8240007" y="1464469"/>
            <a:ext cx="554530" cy="488456"/>
            <a:chOff x="3641678" y="1269096"/>
            <a:chExt cx="1337578" cy="970587"/>
          </a:xfrm>
        </p:grpSpPr>
        <p:pic>
          <p:nvPicPr>
            <p:cNvPr id="519" name="Google Shape;519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19"/>
            <p:cNvSpPr/>
            <p:nvPr/>
          </p:nvSpPr>
          <p:spPr>
            <a:xfrm>
              <a:off x="3641678" y="1299391"/>
              <a:ext cx="254668" cy="270933"/>
            </a:xfrm>
            <a:custGeom>
              <a:rect b="b" l="l" r="r" t="t"/>
              <a:pathLst>
                <a:path extrusionOk="0" h="270933" w="254668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4158420" y="1269096"/>
              <a:ext cx="93505" cy="211667"/>
            </a:xfrm>
            <a:custGeom>
              <a:rect b="b" l="l" r="r" t="t"/>
              <a:pathLst>
                <a:path extrusionOk="0" h="211667" w="93505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4522857" y="1353764"/>
              <a:ext cx="237066" cy="254025"/>
            </a:xfrm>
            <a:custGeom>
              <a:rect b="b" l="l" r="r" t="t"/>
              <a:pathLst>
                <a:path extrusionOk="0" h="254025" w="237066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4606723" y="1845216"/>
              <a:ext cx="372533" cy="102090"/>
            </a:xfrm>
            <a:custGeom>
              <a:rect b="b" l="l" r="r" t="t"/>
              <a:pathLst>
                <a:path extrusionOk="0" h="102090" w="372533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158" name="Google Shape;158;p2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Roadmap</a:t>
            </a:r>
            <a:endParaRPr/>
          </a:p>
        </p:txBody>
      </p:sp>
      <p:sp>
        <p:nvSpPr>
          <p:cNvPr id="159" name="Google Shape;159;p2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Introduction – Motivation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OddBall : spotting unusual nodes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Last 10 years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Anomalies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Representation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Future</a:t>
            </a:r>
            <a:endParaRPr/>
          </a:p>
        </p:txBody>
      </p:sp>
      <p:sp>
        <p:nvSpPr>
          <p:cNvPr id="160" name="Google Shape;160;p2"/>
          <p:cNvSpPr/>
          <p:nvPr/>
        </p:nvSpPr>
        <p:spPr>
          <a:xfrm>
            <a:off x="463821" y="2708729"/>
            <a:ext cx="443957" cy="457200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pic>
        <p:nvPicPr>
          <p:cNvPr descr="energygen-roads.jpg" id="162" name="Google Shape;1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975" y="762000"/>
            <a:ext cx="2457450" cy="1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0"/>
          <p:cNvSpPr txBox="1"/>
          <p:nvPr>
            <p:ph type="title"/>
          </p:nvPr>
        </p:nvSpPr>
        <p:spPr>
          <a:xfrm>
            <a:off x="-14290" y="552448"/>
            <a:ext cx="9092106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CopyCatch: Spotting group attacks </a:t>
            </a:r>
            <a:endParaRPr/>
          </a:p>
        </p:txBody>
      </p:sp>
      <p:sp>
        <p:nvSpPr>
          <p:cNvPr id="529" name="Google Shape;529;p20"/>
          <p:cNvSpPr txBox="1"/>
          <p:nvPr>
            <p:ph idx="1" type="body"/>
          </p:nvPr>
        </p:nvSpPr>
        <p:spPr>
          <a:xfrm>
            <a:off x="425979" y="1287852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Lockstep behavior: same targets, same time</a:t>
            </a:r>
            <a:endParaRPr/>
          </a:p>
        </p:txBody>
      </p:sp>
      <p:sp>
        <p:nvSpPr>
          <p:cNvPr id="530" name="Google Shape;530;p2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531" name="Google Shape;531;p20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532" name="Google Shape;532;p20"/>
          <p:cNvSpPr txBox="1"/>
          <p:nvPr/>
        </p:nvSpPr>
        <p:spPr>
          <a:xfrm>
            <a:off x="37977" y="5726393"/>
            <a:ext cx="9092107" cy="1107996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CopyCatch: stopping group attacks by spotting lockstep behavior in social networks. </a:t>
            </a:r>
            <a:r>
              <a:rPr b="1" lang="en-US" sz="2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Alex Beutel</a:t>
            </a: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Wanhong Xu, Venkatesan Guruswami, Christopher Palow, Christos Faloutsos. WWW 2013.</a:t>
            </a:r>
            <a:endParaRPr/>
          </a:p>
        </p:txBody>
      </p:sp>
      <p:sp>
        <p:nvSpPr>
          <p:cNvPr id="533" name="Google Shape;533;p20"/>
          <p:cNvSpPr/>
          <p:nvPr/>
        </p:nvSpPr>
        <p:spPr>
          <a:xfrm>
            <a:off x="4688115" y="23611"/>
            <a:ext cx="4455886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Subgraph-level, Density-based</a:t>
            </a:r>
            <a:endParaRPr/>
          </a:p>
        </p:txBody>
      </p:sp>
      <p:pic>
        <p:nvPicPr>
          <p:cNvPr descr="alex_beutel_small.jpg" id="534" name="Google Shape;5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8312" y="4805652"/>
            <a:ext cx="739776" cy="903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20"/>
          <p:cNvGrpSpPr/>
          <p:nvPr/>
        </p:nvGrpSpPr>
        <p:grpSpPr>
          <a:xfrm>
            <a:off x="854222" y="1962811"/>
            <a:ext cx="1736578" cy="3476361"/>
            <a:chOff x="660797" y="2447661"/>
            <a:chExt cx="2035969" cy="4114800"/>
          </a:xfrm>
        </p:grpSpPr>
        <p:sp>
          <p:nvSpPr>
            <p:cNvPr id="536" name="Google Shape;536;p20"/>
            <p:cNvSpPr/>
            <p:nvPr/>
          </p:nvSpPr>
          <p:spPr>
            <a:xfrm>
              <a:off x="660797" y="3283479"/>
              <a:ext cx="2035969" cy="2121694"/>
            </a:xfrm>
            <a:prstGeom prst="rect">
              <a:avLst/>
            </a:prstGeom>
            <a:solidFill>
              <a:srgbClr val="E4B9BA">
                <a:alpha val="37647"/>
              </a:srgbClr>
            </a:solidFill>
            <a:ln cap="flat" cmpd="sng" w="25400">
              <a:solidFill>
                <a:srgbClr val="95323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ofile.wmf" id="537" name="Google Shape;53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1531" y="5430033"/>
              <a:ext cx="168865" cy="190168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me.jpg" id="538" name="Google Shape;538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7953" y="5405173"/>
              <a:ext cx="232172" cy="278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partite-graph-eps-converted-to.pdf" id="539" name="Google Shape;539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2265" y="2747698"/>
              <a:ext cx="1380225" cy="381476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20000"/>
                </a:srgbClr>
              </a:outerShdw>
            </a:effectLst>
          </p:spPr>
        </p:pic>
        <p:pic>
          <p:nvPicPr>
            <p:cNvPr descr="people.wmf" id="540" name="Google Shape;540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2265" y="2447661"/>
              <a:ext cx="267891" cy="235443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ages.wmf" id="541" name="Google Shape;541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07406" y="2447661"/>
              <a:ext cx="228175" cy="305231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like.wmf" id="542" name="Google Shape;542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71625" y="5855230"/>
              <a:ext cx="214313" cy="219843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sp>
          <p:nvSpPr>
            <p:cNvPr id="543" name="Google Shape;543;p20"/>
            <p:cNvSpPr txBox="1"/>
            <p:nvPr/>
          </p:nvSpPr>
          <p:spPr>
            <a:xfrm>
              <a:off x="1381282" y="6048111"/>
              <a:ext cx="558951" cy="285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600" lIns="69225" spcFirstLastPara="1" rIns="69225" wrap="square" tIns="346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Likes</a:t>
              </a:r>
              <a:endParaRPr/>
            </a:p>
          </p:txBody>
        </p:sp>
        <p:pic>
          <p:nvPicPr>
            <p:cNvPr descr="profile.wmf" id="544" name="Google Shape;54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1531" y="3377777"/>
              <a:ext cx="168865" cy="190168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rofile.wmf" id="545" name="Google Shape;545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3401" y="4057718"/>
              <a:ext cx="168865" cy="190168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rofile.wmf" id="546" name="Google Shape;546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1531" y="4743376"/>
              <a:ext cx="168865" cy="190168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rofile.wmf" id="547" name="Google Shape;54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1531" y="6286426"/>
              <a:ext cx="168865" cy="190168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id="548" name="Google Shape;548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21719" y="3733536"/>
              <a:ext cx="375047" cy="166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388463" y="4890823"/>
              <a:ext cx="308303" cy="496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388941_232718990122208_1510912199_n.jpg" id="550" name="Google Shape;550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393156" y="5726642"/>
              <a:ext cx="250031" cy="295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307630_289732801053580_1277133049_n.jpg" id="551" name="Google Shape;551;p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384227" y="6134250"/>
              <a:ext cx="258961" cy="428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uke_Blue_Devils_logo.svg.png" id="552" name="Google Shape;552;p2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368429" y="2962011"/>
              <a:ext cx="274759" cy="278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py_vs_spy.gif" id="553" name="Google Shape;553;p2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286000" y="4326467"/>
              <a:ext cx="375095" cy="3147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4" name="Google Shape;554;p20"/>
          <p:cNvGrpSpPr/>
          <p:nvPr/>
        </p:nvGrpSpPr>
        <p:grpSpPr>
          <a:xfrm>
            <a:off x="2762960" y="1761192"/>
            <a:ext cx="3022579" cy="2716801"/>
            <a:chOff x="2978171" y="2360600"/>
            <a:chExt cx="3214688" cy="2700338"/>
          </a:xfrm>
        </p:grpSpPr>
        <p:pic>
          <p:nvPicPr>
            <p:cNvPr descr="unorganized-eps-converted-to.pdf" id="555" name="Google Shape;555;p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78171" y="2360600"/>
              <a:ext cx="3214688" cy="2700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ople.wmf" id="556" name="Google Shape;556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92484" y="2874950"/>
              <a:ext cx="267891" cy="235443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ages.wmf" id="557" name="Google Shape;557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53406" y="4675175"/>
              <a:ext cx="228175" cy="305231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</p:grpSp>
      <p:grpSp>
        <p:nvGrpSpPr>
          <p:cNvPr id="558" name="Google Shape;558;p20"/>
          <p:cNvGrpSpPr/>
          <p:nvPr/>
        </p:nvGrpSpPr>
        <p:grpSpPr>
          <a:xfrm>
            <a:off x="5824526" y="1756924"/>
            <a:ext cx="3214688" cy="2700338"/>
            <a:chOff x="5750719" y="2640542"/>
            <a:chExt cx="3214688" cy="2700338"/>
          </a:xfrm>
        </p:grpSpPr>
        <p:pic>
          <p:nvPicPr>
            <p:cNvPr descr="organized-eps-converted-to.pdf" id="559" name="Google Shape;559;p2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5750719" y="2640542"/>
              <a:ext cx="3214688" cy="2700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ople.wmf" id="560" name="Google Shape;560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11453" y="3154892"/>
              <a:ext cx="267891" cy="235443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pic>
          <p:nvPicPr>
            <p:cNvPr descr="pages.wmf" id="561" name="Google Shape;561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40266" y="4955117"/>
              <a:ext cx="228175" cy="305231"/>
            </a:xfrm>
            <a:prstGeom prst="rect">
              <a:avLst/>
            </a:prstGeom>
            <a:noFill/>
            <a:ln>
              <a:noFill/>
            </a:ln>
            <a:effectLst>
              <a:outerShdw dir="2700000" dist="38100">
                <a:srgbClr val="000000">
                  <a:alpha val="4705"/>
                </a:srgbClr>
              </a:outerShdw>
            </a:effectLst>
          </p:spPr>
        </p:pic>
        <p:sp>
          <p:nvSpPr>
            <p:cNvPr id="562" name="Google Shape;562;p20"/>
            <p:cNvSpPr/>
            <p:nvPr/>
          </p:nvSpPr>
          <p:spPr>
            <a:xfrm>
              <a:off x="6447234" y="3669242"/>
              <a:ext cx="321469" cy="321469"/>
            </a:xfrm>
            <a:prstGeom prst="rect">
              <a:avLst/>
            </a:prstGeom>
            <a:solidFill>
              <a:srgbClr val="E4B9BA">
                <a:alpha val="49803"/>
              </a:srgbClr>
            </a:solidFill>
            <a:ln cap="flat" cmpd="sng" w="9525">
              <a:solidFill>
                <a:srgbClr val="95323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63" name="Google Shape;563;p20"/>
          <p:cNvCxnSpPr/>
          <p:nvPr/>
        </p:nvCxnSpPr>
        <p:spPr>
          <a:xfrm rot="10800000">
            <a:off x="2609340" y="4023236"/>
            <a:ext cx="1768078" cy="1028700"/>
          </a:xfrm>
          <a:prstGeom prst="straightConnector1">
            <a:avLst/>
          </a:prstGeom>
          <a:solidFill>
            <a:srgbClr val="F0C423"/>
          </a:solidFill>
          <a:ln cap="flat" cmpd="sng" w="25400">
            <a:solidFill>
              <a:srgbClr val="95323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4" name="Google Shape;564;p20"/>
          <p:cNvCxnSpPr>
            <a:stCxn id="565" idx="0"/>
          </p:cNvCxnSpPr>
          <p:nvPr/>
        </p:nvCxnSpPr>
        <p:spPr>
          <a:xfrm flipH="1" rot="10800000">
            <a:off x="5003198" y="3107001"/>
            <a:ext cx="1430100" cy="1970400"/>
          </a:xfrm>
          <a:prstGeom prst="straightConnector1">
            <a:avLst/>
          </a:prstGeom>
          <a:solidFill>
            <a:srgbClr val="F0C423"/>
          </a:solidFill>
          <a:ln cap="flat" cmpd="sng" w="25400">
            <a:solidFill>
              <a:srgbClr val="95323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66" name="Google Shape;566;p20"/>
          <p:cNvCxnSpPr/>
          <p:nvPr/>
        </p:nvCxnSpPr>
        <p:spPr>
          <a:xfrm flipH="1" rot="10800000">
            <a:off x="5366449" y="2785624"/>
            <a:ext cx="1899801" cy="2259079"/>
          </a:xfrm>
          <a:prstGeom prst="straightConnector1">
            <a:avLst/>
          </a:prstGeom>
          <a:solidFill>
            <a:srgbClr val="F0C423"/>
          </a:solidFill>
          <a:ln cap="flat" cmpd="sng" w="25400">
            <a:solidFill>
              <a:srgbClr val="95323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65" name="Google Shape;565;p20"/>
          <p:cNvSpPr txBox="1"/>
          <p:nvPr/>
        </p:nvSpPr>
        <p:spPr>
          <a:xfrm>
            <a:off x="2795583" y="5077401"/>
            <a:ext cx="4415230" cy="500801"/>
          </a:xfrm>
          <a:prstGeom prst="rect">
            <a:avLst/>
          </a:prstGeom>
          <a:noFill/>
          <a:ln>
            <a:noFill/>
          </a:ln>
        </p:spPr>
        <p:txBody>
          <a:bodyPr anchorCtr="0" anchor="t" bIns="34600" lIns="69225" spcFirstLastPara="1" rIns="69225" wrap="square" tIns="346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53235"/>
                </a:solidFill>
                <a:latin typeface="Gill Sans"/>
                <a:ea typeface="Gill Sans"/>
                <a:cs typeface="Gill Sans"/>
                <a:sym typeface="Gill Sans"/>
              </a:rPr>
              <a:t>Suspicious Lockstep Behavior</a:t>
            </a:r>
            <a:endParaRPr/>
          </a:p>
        </p:txBody>
      </p:sp>
      <p:grpSp>
        <p:nvGrpSpPr>
          <p:cNvPr id="567" name="Google Shape;567;p20"/>
          <p:cNvGrpSpPr/>
          <p:nvPr/>
        </p:nvGrpSpPr>
        <p:grpSpPr>
          <a:xfrm>
            <a:off x="8299438" y="1226759"/>
            <a:ext cx="739776" cy="856812"/>
            <a:chOff x="7840266" y="5598055"/>
            <a:chExt cx="1017984" cy="980967"/>
          </a:xfrm>
        </p:grpSpPr>
        <p:pic>
          <p:nvPicPr>
            <p:cNvPr descr="calendar.tiff" id="568" name="Google Shape;568;p2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840266" y="5598055"/>
              <a:ext cx="1017984" cy="98096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20000"/>
                </a:srgbClr>
              </a:outerShdw>
            </a:effectLst>
          </p:spPr>
        </p:pic>
        <p:sp>
          <p:nvSpPr>
            <p:cNvPr id="569" name="Google Shape;569;p20"/>
            <p:cNvSpPr/>
            <p:nvPr/>
          </p:nvSpPr>
          <p:spPr>
            <a:xfrm>
              <a:off x="7840266" y="5877518"/>
              <a:ext cx="1017984" cy="138875"/>
            </a:xfrm>
            <a:prstGeom prst="rect">
              <a:avLst/>
            </a:prstGeom>
            <a:gradFill>
              <a:gsLst>
                <a:gs pos="0">
                  <a:srgbClr val="953235">
                    <a:alpha val="63921"/>
                  </a:srgbClr>
                </a:gs>
                <a:gs pos="100000">
                  <a:srgbClr val="D59B3A">
                    <a:alpha val="6392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7840266" y="6016392"/>
              <a:ext cx="1017984" cy="138875"/>
            </a:xfrm>
            <a:prstGeom prst="rect">
              <a:avLst/>
            </a:prstGeom>
            <a:gradFill>
              <a:gsLst>
                <a:gs pos="0">
                  <a:srgbClr val="D59B3A">
                    <a:alpha val="63921"/>
                  </a:srgbClr>
                </a:gs>
                <a:gs pos="100000">
                  <a:srgbClr val="5A8039">
                    <a:alpha val="6392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7840266" y="6155267"/>
              <a:ext cx="1017984" cy="138875"/>
            </a:xfrm>
            <a:prstGeom prst="rect">
              <a:avLst/>
            </a:prstGeom>
            <a:gradFill>
              <a:gsLst>
                <a:gs pos="0">
                  <a:srgbClr val="5A8039">
                    <a:alpha val="63921"/>
                  </a:srgbClr>
                </a:gs>
                <a:gs pos="100000">
                  <a:srgbClr val="314B6F">
                    <a:alpha val="6392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7840266" y="6294141"/>
              <a:ext cx="1017984" cy="138875"/>
            </a:xfrm>
            <a:prstGeom prst="rect">
              <a:avLst/>
            </a:prstGeom>
            <a:gradFill>
              <a:gsLst>
                <a:gs pos="0">
                  <a:srgbClr val="314B6F">
                    <a:alpha val="63921"/>
                  </a:srgbClr>
                </a:gs>
                <a:gs pos="100000">
                  <a:srgbClr val="712E4C">
                    <a:alpha val="6392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7840266" y="6433016"/>
              <a:ext cx="482203" cy="138875"/>
            </a:xfrm>
            <a:prstGeom prst="rect">
              <a:avLst/>
            </a:prstGeom>
            <a:gradFill>
              <a:gsLst>
                <a:gs pos="0">
                  <a:srgbClr val="712E4C">
                    <a:alpha val="63921"/>
                  </a:srgbClr>
                </a:gs>
                <a:gs pos="100000">
                  <a:srgbClr val="953235">
                    <a:alpha val="6392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34600" lIns="69225" spcFirstLastPara="1" rIns="69225" wrap="square" tIns="34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2380" y="1045844"/>
            <a:ext cx="2070100" cy="226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1968" y="3511340"/>
            <a:ext cx="2525398" cy="2804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ites.google.com/site/bryanperozzi/home/bp-small.png?height=239&amp;width=300" id="580" name="Google Shape;58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2327" y="5259914"/>
            <a:ext cx="989682" cy="79108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21"/>
          <p:cNvSpPr txBox="1"/>
          <p:nvPr>
            <p:ph type="title"/>
          </p:nvPr>
        </p:nvSpPr>
        <p:spPr>
          <a:xfrm>
            <a:off x="252412" y="396526"/>
            <a:ext cx="8910117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AMEN: Anomalous attributed subgraphs </a:t>
            </a:r>
            <a:endParaRPr/>
          </a:p>
        </p:txBody>
      </p:sp>
      <p:sp>
        <p:nvSpPr>
          <p:cNvPr id="582" name="Google Shape;582;p2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583" name="Google Shape;583;p21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584" name="Google Shape;584;p21"/>
          <p:cNvSpPr txBox="1"/>
          <p:nvPr/>
        </p:nvSpPr>
        <p:spPr>
          <a:xfrm>
            <a:off x="41454" y="6046881"/>
            <a:ext cx="9092107" cy="769441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Scalable Anomaly Ranking of Attributed Neighborhoods. </a:t>
            </a:r>
            <a:b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Bryan Perozzi  &amp;  Leman Akoglu. SIAM SDM 2016</a:t>
            </a:r>
            <a:endParaRPr/>
          </a:p>
        </p:txBody>
      </p:sp>
      <p:sp>
        <p:nvSpPr>
          <p:cNvPr id="585" name="Google Shape;585;p21"/>
          <p:cNvSpPr/>
          <p:nvPr/>
        </p:nvSpPr>
        <p:spPr>
          <a:xfrm>
            <a:off x="6864439" y="23611"/>
            <a:ext cx="2279561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Subgraph-level</a:t>
            </a:r>
            <a:endParaRPr/>
          </a:p>
        </p:txBody>
      </p:sp>
      <p:sp>
        <p:nvSpPr>
          <p:cNvPr id="586" name="Google Shape;586;p21"/>
          <p:cNvSpPr txBox="1"/>
          <p:nvPr>
            <p:ph idx="1" type="body"/>
          </p:nvPr>
        </p:nvSpPr>
        <p:spPr>
          <a:xfrm>
            <a:off x="252413" y="1103967"/>
            <a:ext cx="6686550" cy="5441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•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 Given an </a:t>
            </a:r>
            <a:r>
              <a:rPr lang="en-US" sz="3000">
                <a:solidFill>
                  <a:srgbClr val="3366FF"/>
                </a:solidFill>
                <a:latin typeface="Gill Sans"/>
                <a:ea typeface="Gill Sans"/>
                <a:cs typeface="Gill Sans"/>
                <a:sym typeface="Gill Sans"/>
              </a:rPr>
              <a:t>attributed subgraph</a:t>
            </a: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 	         </a:t>
            </a:r>
            <a:br>
              <a:rPr lang="en-US" sz="30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   how to quantify </a:t>
            </a:r>
            <a:r>
              <a:rPr lang="en-US" sz="3000">
                <a:solidFill>
                  <a:srgbClr val="3366FF"/>
                </a:solidFill>
                <a:latin typeface="Gill Sans"/>
                <a:ea typeface="Gill Sans"/>
                <a:cs typeface="Gill Sans"/>
                <a:sym typeface="Gill Sans"/>
              </a:rPr>
              <a:t>“normality”</a:t>
            </a: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?</a:t>
            </a:r>
            <a:endParaRPr/>
          </a:p>
          <a:p>
            <a:pPr indent="-285750" lvl="1" marL="742950" rtl="0" algn="l">
              <a:spcBef>
                <a:spcPts val="127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–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Internal</a:t>
            </a:r>
            <a:endParaRPr/>
          </a:p>
          <a:p>
            <a:pPr indent="-228600" lvl="2" marL="1143000" rtl="0" algn="l"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•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structural density AND</a:t>
            </a:r>
            <a:endParaRPr/>
          </a:p>
          <a:p>
            <a:pPr indent="-228600" lvl="2" marL="1143000" rtl="0" algn="l"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•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attribute coherence = “focus”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1" marL="74295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–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Boundary</a:t>
            </a:r>
            <a:endParaRPr/>
          </a:p>
          <a:p>
            <a:pPr indent="-228600" lvl="2" marL="1143000" rtl="0" algn="l"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•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structural sparsity, OR</a:t>
            </a:r>
            <a:endParaRPr/>
          </a:p>
          <a:p>
            <a:pPr indent="-228600" lvl="2" marL="1143000" rtl="0" algn="l"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l Sans"/>
              <a:buChar char="•"/>
            </a:pPr>
            <a:r>
              <a:rPr lang="en-US" sz="3000">
                <a:latin typeface="Gill Sans"/>
                <a:ea typeface="Gill Sans"/>
                <a:cs typeface="Gill Sans"/>
                <a:sym typeface="Gill Sans"/>
              </a:rPr>
              <a:t>different “focus”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  <a:p>
            <a:pPr indent="-1524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None/>
            </a:pPr>
            <a:r>
              <a:t/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7" name="Google Shape;587;p21"/>
          <p:cNvSpPr txBox="1"/>
          <p:nvPr/>
        </p:nvSpPr>
        <p:spPr>
          <a:xfrm>
            <a:off x="7589201" y="1784434"/>
            <a:ext cx="7761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high</a:t>
            </a:r>
            <a:endParaRPr/>
          </a:p>
        </p:txBody>
      </p:sp>
      <p:sp>
        <p:nvSpPr>
          <p:cNvPr id="588" name="Google Shape;588;p21"/>
          <p:cNvSpPr txBox="1"/>
          <p:nvPr/>
        </p:nvSpPr>
        <p:spPr>
          <a:xfrm>
            <a:off x="7710575" y="3874641"/>
            <a:ext cx="722313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low</a:t>
            </a:r>
            <a:endParaRPr/>
          </a:p>
        </p:txBody>
      </p:sp>
      <p:sp>
        <p:nvSpPr>
          <p:cNvPr id="589" name="Google Shape;589;p21"/>
          <p:cNvSpPr/>
          <p:nvPr/>
        </p:nvSpPr>
        <p:spPr>
          <a:xfrm>
            <a:off x="4165600" y="23611"/>
            <a:ext cx="4978401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Subgraph-level, Community-based</a:t>
            </a:r>
            <a:endParaRPr/>
          </a:p>
        </p:txBody>
      </p:sp>
      <p:pic>
        <p:nvPicPr>
          <p:cNvPr descr="LemanAkoglu.jpeg" id="590" name="Google Shape;590;p21"/>
          <p:cNvPicPr preferRelativeResize="0"/>
          <p:nvPr/>
        </p:nvPicPr>
        <p:blipFill rotWithShape="1">
          <a:blip r:embed="rId6">
            <a:alphaModFix/>
          </a:blip>
          <a:srcRect b="26555" l="0" r="0" t="0"/>
          <a:stretch/>
        </p:blipFill>
        <p:spPr>
          <a:xfrm>
            <a:off x="8432888" y="5281557"/>
            <a:ext cx="768350" cy="77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2"/>
          <p:cNvSpPr txBox="1"/>
          <p:nvPr>
            <p:ph type="title"/>
          </p:nvPr>
        </p:nvSpPr>
        <p:spPr>
          <a:xfrm>
            <a:off x="685800" y="2667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96" name="Google Shape;596;p2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597" name="Google Shape;597;p22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grpSp>
        <p:nvGrpSpPr>
          <p:cNvPr id="598" name="Google Shape;598;p22"/>
          <p:cNvGrpSpPr/>
          <p:nvPr/>
        </p:nvGrpSpPr>
        <p:grpSpPr>
          <a:xfrm>
            <a:off x="1489064" y="1047757"/>
            <a:ext cx="7304360" cy="4907952"/>
            <a:chOff x="576919" y="42870"/>
            <a:chExt cx="7304360" cy="4907952"/>
          </a:xfrm>
        </p:grpSpPr>
        <p:sp>
          <p:nvSpPr>
            <p:cNvPr id="599" name="Google Shape;599;p22"/>
            <p:cNvSpPr/>
            <p:nvPr/>
          </p:nvSpPr>
          <p:spPr>
            <a:xfrm>
              <a:off x="5785925" y="1794949"/>
              <a:ext cx="299396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0" name="Google Shape;600;p22"/>
            <p:cNvSpPr/>
            <p:nvPr/>
          </p:nvSpPr>
          <p:spPr>
            <a:xfrm>
              <a:off x="5785925" y="1794949"/>
              <a:ext cx="29939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1" name="Google Shape;601;p22"/>
            <p:cNvSpPr/>
            <p:nvPr/>
          </p:nvSpPr>
          <p:spPr>
            <a:xfrm>
              <a:off x="5785925" y="1794949"/>
              <a:ext cx="29939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2" name="Google Shape;602;p22"/>
            <p:cNvSpPr/>
            <p:nvPr/>
          </p:nvSpPr>
          <p:spPr>
            <a:xfrm>
              <a:off x="3979602" y="783685"/>
              <a:ext cx="2604713" cy="27044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50972"/>
                  </a:lnTo>
                  <a:lnTo>
                    <a:pt x="120000" y="50972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3" name="Google Shape;603;p22"/>
            <p:cNvSpPr/>
            <p:nvPr/>
          </p:nvSpPr>
          <p:spPr>
            <a:xfrm>
              <a:off x="2957285" y="1794949"/>
              <a:ext cx="386316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4" name="Google Shape;604;p22"/>
            <p:cNvSpPr/>
            <p:nvPr/>
          </p:nvSpPr>
          <p:spPr>
            <a:xfrm>
              <a:off x="2957285" y="1794949"/>
              <a:ext cx="386316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5" name="Google Shape;605;p22"/>
            <p:cNvSpPr/>
            <p:nvPr/>
          </p:nvSpPr>
          <p:spPr>
            <a:xfrm>
              <a:off x="3933882" y="783685"/>
              <a:ext cx="91440" cy="27044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50972"/>
                  </a:lnTo>
                  <a:lnTo>
                    <a:pt x="70315" y="50972"/>
                  </a:lnTo>
                  <a:lnTo>
                    <a:pt x="70315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6" name="Google Shape;606;p22"/>
            <p:cNvSpPr/>
            <p:nvPr/>
          </p:nvSpPr>
          <p:spPr>
            <a:xfrm>
              <a:off x="758087" y="1794949"/>
              <a:ext cx="271751" cy="278546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7" name="Google Shape;607;p22"/>
            <p:cNvSpPr/>
            <p:nvPr/>
          </p:nvSpPr>
          <p:spPr>
            <a:xfrm>
              <a:off x="758087" y="1794949"/>
              <a:ext cx="271751" cy="173350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8" name="Google Shape;608;p22"/>
            <p:cNvSpPr/>
            <p:nvPr/>
          </p:nvSpPr>
          <p:spPr>
            <a:xfrm>
              <a:off x="758087" y="1794949"/>
              <a:ext cx="271751" cy="68155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D4070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09" name="Google Shape;609;p22"/>
            <p:cNvSpPr/>
            <p:nvPr/>
          </p:nvSpPr>
          <p:spPr>
            <a:xfrm>
              <a:off x="1482758" y="783685"/>
              <a:ext cx="2496843" cy="27044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50972"/>
                  </a:lnTo>
                  <a:lnTo>
                    <a:pt x="0" y="50972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10" name="Google Shape;610;p22"/>
            <p:cNvSpPr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2"/>
            <p:cNvSpPr txBox="1"/>
            <p:nvPr/>
          </p:nvSpPr>
          <p:spPr>
            <a:xfrm>
              <a:off x="2698007" y="42870"/>
              <a:ext cx="2563191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 Anomalies</a:t>
              </a: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2"/>
            <p:cNvSpPr txBox="1"/>
            <p:nvPr/>
          </p:nvSpPr>
          <p:spPr>
            <a:xfrm>
              <a:off x="576919" y="1054134"/>
              <a:ext cx="18116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Node-level</a:t>
              </a: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2"/>
            <p:cNvSpPr txBox="1"/>
            <p:nvPr/>
          </p:nvSpPr>
          <p:spPr>
            <a:xfrm>
              <a:off x="1029839" y="2106092"/>
              <a:ext cx="165062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Feature-based</a:t>
              </a: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2"/>
            <p:cNvSpPr txBox="1"/>
            <p:nvPr/>
          </p:nvSpPr>
          <p:spPr>
            <a:xfrm>
              <a:off x="1029839" y="3158050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Proximity-based</a:t>
              </a: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2"/>
            <p:cNvSpPr txBox="1"/>
            <p:nvPr/>
          </p:nvSpPr>
          <p:spPr>
            <a:xfrm>
              <a:off x="1029839" y="4210007"/>
              <a:ext cx="165308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 txBox="1"/>
            <p:nvPr/>
          </p:nvSpPr>
          <p:spPr>
            <a:xfrm>
              <a:off x="2699740" y="1054134"/>
              <a:ext cx="2575444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Subgraph-level</a:t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 txBox="1"/>
            <p:nvPr/>
          </p:nvSpPr>
          <p:spPr>
            <a:xfrm>
              <a:off x="3343601" y="2106092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Density-based</a:t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2"/>
            <p:cNvSpPr txBox="1"/>
            <p:nvPr/>
          </p:nvSpPr>
          <p:spPr>
            <a:xfrm>
              <a:off x="3343601" y="3158050"/>
              <a:ext cx="1652255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Community-based</a:t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 txBox="1"/>
            <p:nvPr/>
          </p:nvSpPr>
          <p:spPr>
            <a:xfrm>
              <a:off x="5586327" y="1054134"/>
              <a:ext cx="199597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775" lIns="17775" spcFirstLastPara="1" rIns="17775" wrap="square" tIns="17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Gill Sans"/>
                <a:buNone/>
              </a:pPr>
              <a:r>
                <a:rPr b="0" i="0" lang="en-US" sz="2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Graph-level</a:t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 txBox="1"/>
            <p:nvPr/>
          </p:nvSpPr>
          <p:spPr>
            <a:xfrm>
              <a:off x="6085321" y="2106092"/>
              <a:ext cx="1782742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Similarity-based</a:t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2"/>
            <p:cNvSpPr txBox="1"/>
            <p:nvPr/>
          </p:nvSpPr>
          <p:spPr>
            <a:xfrm>
              <a:off x="6085321" y="3158050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Subgraph-based</a:t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solidFill>
              <a:srgbClr val="D407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 txBox="1"/>
            <p:nvPr/>
          </p:nvSpPr>
          <p:spPr>
            <a:xfrm>
              <a:off x="6085321" y="4210007"/>
              <a:ext cx="1795958" cy="740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Gill Sans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Compression-based</a:t>
              </a:r>
              <a:endParaRPr/>
            </a:p>
          </p:txBody>
        </p:sp>
      </p:grpSp>
      <p:sp>
        <p:nvSpPr>
          <p:cNvPr id="634" name="Google Shape;634;p22"/>
          <p:cNvSpPr txBox="1"/>
          <p:nvPr/>
        </p:nvSpPr>
        <p:spPr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Classes of problems</a:t>
            </a:r>
            <a:endParaRPr/>
          </a:p>
        </p:txBody>
      </p:sp>
      <p:sp>
        <p:nvSpPr>
          <p:cNvPr id="635" name="Google Shape;635;p22"/>
          <p:cNvSpPr/>
          <p:nvPr/>
        </p:nvSpPr>
        <p:spPr>
          <a:xfrm rot="1381969">
            <a:off x="6094851" y="1751208"/>
            <a:ext cx="611896" cy="568544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7" name="Google Shape;637;p22"/>
          <p:cNvSpPr txBox="1"/>
          <p:nvPr/>
        </p:nvSpPr>
        <p:spPr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Main </a:t>
            </a:r>
            <a:b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1" lang="en-US" sz="2800">
                <a:solidFill>
                  <a:srgbClr val="D40700"/>
                </a:solidFill>
                <a:latin typeface="Gill Sans"/>
                <a:ea typeface="Gill Sans"/>
                <a:cs typeface="Gill Sans"/>
                <a:sym typeface="Gill Sans"/>
              </a:rPr>
              <a:t>ideas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3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Graph-level Anomalies</a:t>
            </a:r>
            <a:endParaRPr/>
          </a:p>
        </p:txBody>
      </p:sp>
      <p:sp>
        <p:nvSpPr>
          <p:cNvPr id="645" name="Google Shape;645;p23"/>
          <p:cNvSpPr txBox="1"/>
          <p:nvPr>
            <p:ph idx="1" type="body"/>
          </p:nvPr>
        </p:nvSpPr>
        <p:spPr>
          <a:xfrm>
            <a:off x="449943" y="1434921"/>
            <a:ext cx="8668299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Problem: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Given a set or sequence of (plain or attributed) graphs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Find unusual graphs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Main ideas: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Similarity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(graph-level features, kernels)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Subgraph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([emergence of] rare subgraphs)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Compression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-based (frequent motifs)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6" name="Google Shape;646;p2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647" name="Google Shape;647;p23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648" name="Google Shape;648;p2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 txBox="1"/>
          <p:nvPr>
            <p:ph type="title"/>
          </p:nvPr>
        </p:nvSpPr>
        <p:spPr>
          <a:xfrm>
            <a:off x="540658" y="566058"/>
            <a:ext cx="8302172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Graph-level</a:t>
            </a:r>
            <a:r>
              <a:rPr lang="en-US"/>
              <a:t> Anomalies: Key ideas</a:t>
            </a:r>
            <a:endParaRPr/>
          </a:p>
        </p:txBody>
      </p:sp>
      <p:sp>
        <p:nvSpPr>
          <p:cNvPr id="654" name="Google Shape;654;p24"/>
          <p:cNvSpPr txBox="1"/>
          <p:nvPr>
            <p:ph idx="1" type="body"/>
          </p:nvPr>
        </p:nvSpPr>
        <p:spPr>
          <a:xfrm>
            <a:off x="386898" y="1151842"/>
            <a:ext cx="8621488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Similarity-based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Lots of work on graph similarity. Focus: streaming graph representation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Manzoor, E., Milajerdi, S. M., &amp; Akoglu, L. (KDD 2016). Fast memory-efficient anomaly detection in streaming heterogeneous graphs.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Subgraph-based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Eswaran, D., Faloutsos, C., Guha, S., &amp; Mishra, N. (KDD 2018). Spotlight: Detecting anomalies in streaming graphs.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Hooi, B., Akoglu, L., Eswaran, D., Pandey, A., Jereminov, M., Pileggi, L., &amp; Faloutsos, C. (CIKM 2018). Changedar: Online localized change detection for sensor data on a graph..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Compression-based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Noble C. C., Cook D. J. (KDD 2003) Graph-based anomaly detection.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Sun, J., Faloutsos, C., Papadimitriou, S., &amp; Yu, P. S. (KDD 2007). Graphscope: parameter-free mining of large time-evolving graphs.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–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Nguyen, H. T., Liang, P. J., &amp; Akoglu, L. (arXiv preprint arXiv:2010.03600  2020). Anomaly Detection in Large Labeled Multi-Graph Databases.</a:t>
            </a:r>
            <a:endParaRPr/>
          </a:p>
          <a:p>
            <a:pPr indent="-1079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5" name="Google Shape;655;p2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656" name="Google Shape;656;p24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657" name="Google Shape;657;p2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5"/>
          <p:cNvSpPr txBox="1"/>
          <p:nvPr>
            <p:ph type="title"/>
          </p:nvPr>
        </p:nvSpPr>
        <p:spPr>
          <a:xfrm>
            <a:off x="543900" y="637732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StreamSpot: Anomalies in Streaming Heterogeneous graphs </a:t>
            </a:r>
            <a:endParaRPr/>
          </a:p>
        </p:txBody>
      </p:sp>
      <p:sp>
        <p:nvSpPr>
          <p:cNvPr id="665" name="Google Shape;665;p2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666" name="Google Shape;666;p25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667" name="Google Shape;667;p25"/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Fast Memory-Efficient Anomaly Detection in Streaming Heterogeneous Graphs. Emaad A. Manzoor, Sadegh M. Milajerdi, Leman Akoglu. KDD 2016</a:t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4920343" y="23611"/>
            <a:ext cx="4223658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Similarity-based</a:t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335452" y="1679384"/>
            <a:ext cx="2993536" cy="736933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rPr>
              <a:t>Command-flow </a:t>
            </a:r>
            <a:br>
              <a:rPr lang="en-US" sz="2400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rPr>
              <a:t>graphs</a:t>
            </a:r>
            <a:endParaRPr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emanzoor.jpg" id="670" name="Google Shape;6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manAkoglu.jpeg" id="671" name="Google Shape;671;p25"/>
          <p:cNvPicPr preferRelativeResize="0"/>
          <p:nvPr/>
        </p:nvPicPr>
        <p:blipFill rotWithShape="1">
          <a:blip r:embed="rId4">
            <a:alphaModFix/>
          </a:blip>
          <a:srcRect b="26555" l="0" r="0" t="0"/>
          <a:stretch/>
        </p:blipFill>
        <p:spPr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degh.jpg" id="672" name="Google Shape;67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5666" y="1650838"/>
            <a:ext cx="3341926" cy="122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7717" y="3121012"/>
            <a:ext cx="2455241" cy="955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ow-1.pdf" id="675" name="Google Shape;67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08743" y="1650838"/>
            <a:ext cx="3339276" cy="131829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algn="ctr" dir="5400000" dist="25400">
              <a:srgbClr val="808080">
                <a:alpha val="49803"/>
              </a:srgbClr>
            </a:outerShdw>
          </a:effectLst>
        </p:spPr>
      </p:pic>
      <p:pic>
        <p:nvPicPr>
          <p:cNvPr descr="flow-2.pdf" id="676" name="Google Shape;676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13572" y="1622014"/>
            <a:ext cx="2573228" cy="137109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algn="ctr" dir="5400000" dist="25400">
              <a:srgbClr val="80808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6"/>
          <p:cNvSpPr txBox="1"/>
          <p:nvPr>
            <p:ph type="title"/>
          </p:nvPr>
        </p:nvSpPr>
        <p:spPr>
          <a:xfrm>
            <a:off x="543900" y="637732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StreamSpot: Anomalies in Streaming Heterogeneous graphs </a:t>
            </a:r>
            <a:endParaRPr/>
          </a:p>
        </p:txBody>
      </p:sp>
      <p:sp>
        <p:nvSpPr>
          <p:cNvPr id="684" name="Google Shape;684;p2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685" name="Google Shape;685;p26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686" name="Google Shape;686;p26"/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Fast Memory-Efficient Anomaly Detection in Streaming Heterogeneous Graphs. Emaad A. Manzoor, Sadegh M. Milajerdi, Leman Akoglu. KDD 2016</a:t>
            </a:r>
            <a:endParaRPr/>
          </a:p>
        </p:txBody>
      </p:sp>
      <p:sp>
        <p:nvSpPr>
          <p:cNvPr id="687" name="Google Shape;687;p26"/>
          <p:cNvSpPr/>
          <p:nvPr/>
        </p:nvSpPr>
        <p:spPr>
          <a:xfrm>
            <a:off x="4920343" y="23611"/>
            <a:ext cx="4223658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Similarity-based</a:t>
            </a:r>
            <a:endParaRPr/>
          </a:p>
        </p:txBody>
      </p:sp>
      <p:pic>
        <p:nvPicPr>
          <p:cNvPr id="688" name="Google Shape;6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2157" y="2923525"/>
            <a:ext cx="5169676" cy="165184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"/>
          <p:cNvSpPr/>
          <p:nvPr/>
        </p:nvSpPr>
        <p:spPr>
          <a:xfrm>
            <a:off x="335452" y="4424624"/>
            <a:ext cx="5393703" cy="636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Clustering-based</a:t>
            </a:r>
            <a:endParaRPr/>
          </a:p>
          <a:p>
            <a:pPr indent="0" lvl="0" marL="0" marR="0" rtl="0" algn="l">
              <a:lnSpc>
                <a:spcPct val="60000"/>
              </a:lnSpc>
              <a:spcBef>
                <a:spcPts val="844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Anomaly Detection</a:t>
            </a:r>
            <a:endParaRPr/>
          </a:p>
        </p:txBody>
      </p:sp>
      <p:pic>
        <p:nvPicPr>
          <p:cNvPr descr="centroid-based-clustering.pdf" id="690" name="Google Shape;69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8846" y="4565586"/>
            <a:ext cx="4066117" cy="105939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6"/>
          <p:cNvSpPr/>
          <p:nvPr/>
        </p:nvSpPr>
        <p:spPr>
          <a:xfrm>
            <a:off x="335452" y="3386335"/>
            <a:ext cx="3743947" cy="6633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Streaming &amp; bounded 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representation</a:t>
            </a:r>
            <a:endParaRPr/>
          </a:p>
        </p:txBody>
      </p:sp>
      <p:sp>
        <p:nvSpPr>
          <p:cNvPr id="692" name="Google Shape;692;p26"/>
          <p:cNvSpPr/>
          <p:nvPr/>
        </p:nvSpPr>
        <p:spPr>
          <a:xfrm>
            <a:off x="335452" y="1679384"/>
            <a:ext cx="2993536" cy="10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rPr>
              <a:t>Graph similarity</a:t>
            </a:r>
            <a:br>
              <a:rPr lang="en-US" sz="2400">
                <a:solidFill>
                  <a:srgbClr val="C82506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via “k-shingle”</a:t>
            </a:r>
            <a:b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frequencies</a:t>
            </a:r>
            <a:endParaRPr/>
          </a:p>
        </p:txBody>
      </p:sp>
      <p:pic>
        <p:nvPicPr>
          <p:cNvPr descr="emanzoor.jpg" id="693" name="Google Shape;69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manAkoglu.jpeg" id="694" name="Google Shape;694;p26"/>
          <p:cNvPicPr preferRelativeResize="0"/>
          <p:nvPr/>
        </p:nvPicPr>
        <p:blipFill rotWithShape="1">
          <a:blip r:embed="rId6">
            <a:alphaModFix/>
          </a:blip>
          <a:srcRect b="26555" l="0" r="0" t="0"/>
          <a:stretch/>
        </p:blipFill>
        <p:spPr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degh.jpg" id="695" name="Google Shape;69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5666" y="1650838"/>
            <a:ext cx="3341926" cy="122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7823" y="1721667"/>
            <a:ext cx="3185135" cy="109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50" y="3629022"/>
            <a:ext cx="6672837" cy="1952314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27"/>
          <p:cNvSpPr txBox="1"/>
          <p:nvPr>
            <p:ph type="title"/>
          </p:nvPr>
        </p:nvSpPr>
        <p:spPr>
          <a:xfrm>
            <a:off x="-197766" y="553999"/>
            <a:ext cx="962074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SpotLight: Anomalies in Streaming Graphs </a:t>
            </a:r>
            <a:endParaRPr/>
          </a:p>
        </p:txBody>
      </p:sp>
      <p:sp>
        <p:nvSpPr>
          <p:cNvPr id="704" name="Google Shape;704;p2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705" name="Google Shape;705;p27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706" name="Google Shape;706;p27"/>
          <p:cNvSpPr txBox="1"/>
          <p:nvPr/>
        </p:nvSpPr>
        <p:spPr>
          <a:xfrm>
            <a:off x="37977" y="5610136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SpotLight: Detecting Anomalies in Streaming Graphs. 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Dhivya Eswaran, Christos Faloutsos, Sudipto Guha, Nina Mishra. KDD 2018.</a:t>
            </a:r>
            <a:endParaRPr/>
          </a:p>
        </p:txBody>
      </p:sp>
      <p:sp>
        <p:nvSpPr>
          <p:cNvPr id="707" name="Google Shape;707;p27"/>
          <p:cNvSpPr/>
          <p:nvPr/>
        </p:nvSpPr>
        <p:spPr>
          <a:xfrm>
            <a:off x="4818743" y="23611"/>
            <a:ext cx="4325258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Subgraph-based</a:t>
            </a:r>
            <a:endParaRPr/>
          </a:p>
        </p:txBody>
      </p:sp>
      <p:pic>
        <p:nvPicPr>
          <p:cNvPr descr="Image" id="708" name="Google Shape;70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5408" y="4969424"/>
            <a:ext cx="535058" cy="640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9" name="Google Shape;70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5876" y="4969424"/>
            <a:ext cx="541413" cy="640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10" name="Google Shape;71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2212" y="4969424"/>
            <a:ext cx="530085" cy="640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11" name="Google Shape;71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50849" y="4969424"/>
            <a:ext cx="482511" cy="64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94191" y="2095554"/>
            <a:ext cx="2460478" cy="95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74155" y="1457383"/>
            <a:ext cx="768350" cy="2760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27"/>
          <p:cNvGrpSpPr/>
          <p:nvPr/>
        </p:nvGrpSpPr>
        <p:grpSpPr>
          <a:xfrm>
            <a:off x="336550" y="1263213"/>
            <a:ext cx="5415513" cy="2237756"/>
            <a:chOff x="336550" y="1437216"/>
            <a:chExt cx="4508500" cy="1892300"/>
          </a:xfrm>
        </p:grpSpPr>
        <p:pic>
          <p:nvPicPr>
            <p:cNvPr id="715" name="Google Shape;715;p2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36550" y="1437216"/>
              <a:ext cx="4508500" cy="189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278062" y="1508656"/>
              <a:ext cx="1224669" cy="7216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17" name="Google Shape;717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28587" y="1233394"/>
            <a:ext cx="3568700" cy="6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55861" y="1398429"/>
            <a:ext cx="922925" cy="32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766052">
            <a:off x="4832488" y="2672415"/>
            <a:ext cx="1781964" cy="29699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720" name="Google Shape;720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63513" y="2982403"/>
            <a:ext cx="922925" cy="32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8"/>
          <p:cNvSpPr txBox="1"/>
          <p:nvPr>
            <p:ph type="title"/>
          </p:nvPr>
        </p:nvSpPr>
        <p:spPr>
          <a:xfrm>
            <a:off x="114298" y="494534"/>
            <a:ext cx="9015414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ChangeDAR: Localized Change Detection</a:t>
            </a:r>
            <a:endParaRPr/>
          </a:p>
        </p:txBody>
      </p:sp>
      <p:sp>
        <p:nvSpPr>
          <p:cNvPr id="726" name="Google Shape;726;p2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727" name="Google Shape;727;p28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728" name="Google Shape;728;p28"/>
          <p:cNvSpPr txBox="1"/>
          <p:nvPr/>
        </p:nvSpPr>
        <p:spPr>
          <a:xfrm>
            <a:off x="37605" y="5818726"/>
            <a:ext cx="9092107" cy="1015663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Online Localized Change Detection for Sensor Data on a Graph. </a:t>
            </a:r>
            <a:b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Bryan Hooi</a:t>
            </a: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Leman Akoglu, Dhivya Eswaran, Hyun Ah Song, Amritanshu Pandey, Marko Jereminov, Larry Pileggi, Christos Faloutsos. CIKM 2018</a:t>
            </a:r>
            <a:endParaRPr/>
          </a:p>
        </p:txBody>
      </p:sp>
      <p:sp>
        <p:nvSpPr>
          <p:cNvPr id="729" name="Google Shape;729;p28"/>
          <p:cNvSpPr/>
          <p:nvPr/>
        </p:nvSpPr>
        <p:spPr>
          <a:xfrm>
            <a:off x="4818743" y="23611"/>
            <a:ext cx="4325258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Subgraph-based</a:t>
            </a:r>
            <a:endParaRPr/>
          </a:p>
        </p:txBody>
      </p:sp>
      <p:grpSp>
        <p:nvGrpSpPr>
          <p:cNvPr id="730" name="Google Shape;730;p28"/>
          <p:cNvGrpSpPr/>
          <p:nvPr/>
        </p:nvGrpSpPr>
        <p:grpSpPr>
          <a:xfrm>
            <a:off x="-2186433" y="1891070"/>
            <a:ext cx="6372671" cy="4228541"/>
            <a:chOff x="390614" y="1243529"/>
            <a:chExt cx="7878292" cy="5544891"/>
          </a:xfrm>
        </p:grpSpPr>
        <p:pic>
          <p:nvPicPr>
            <p:cNvPr id="731" name="Google Shape;73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75116" y="1243529"/>
              <a:ext cx="4793790" cy="554489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32" name="Google Shape;732;p28"/>
            <p:cNvCxnSpPr/>
            <p:nvPr/>
          </p:nvCxnSpPr>
          <p:spPr>
            <a:xfrm flipH="1" rot="10800000">
              <a:off x="4012473" y="2117657"/>
              <a:ext cx="1302485" cy="1693942"/>
            </a:xfrm>
            <a:prstGeom prst="straightConnector1">
              <a:avLst/>
            </a:prstGeom>
            <a:noFill/>
            <a:ln cap="flat" cmpd="sng" w="31750">
              <a:solidFill>
                <a:srgbClr val="0432FF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sp>
          <p:nvSpPr>
            <p:cNvPr id="733" name="Google Shape;733;p28"/>
            <p:cNvSpPr/>
            <p:nvPr/>
          </p:nvSpPr>
          <p:spPr>
            <a:xfrm>
              <a:off x="390614" y="5073169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4" name="Google Shape;734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91328" y="4088150"/>
              <a:ext cx="236759" cy="236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59632" y="1888977"/>
              <a:ext cx="306628" cy="3066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6" name="Google Shape;736;p28"/>
          <p:cNvSpPr txBox="1"/>
          <p:nvPr/>
        </p:nvSpPr>
        <p:spPr>
          <a:xfrm>
            <a:off x="-577973" y="1337054"/>
            <a:ext cx="52264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Voltage Network</a:t>
            </a:r>
            <a:endParaRPr/>
          </a:p>
        </p:txBody>
      </p:sp>
      <p:grpSp>
        <p:nvGrpSpPr>
          <p:cNvPr id="737" name="Google Shape;737;p28"/>
          <p:cNvGrpSpPr/>
          <p:nvPr/>
        </p:nvGrpSpPr>
        <p:grpSpPr>
          <a:xfrm>
            <a:off x="4430251" y="1324173"/>
            <a:ext cx="4088612" cy="4187311"/>
            <a:chOff x="4640752" y="1364114"/>
            <a:chExt cx="4088612" cy="4187311"/>
          </a:xfrm>
        </p:grpSpPr>
        <p:sp>
          <p:nvSpPr>
            <p:cNvPr id="738" name="Google Shape;738;p28"/>
            <p:cNvSpPr/>
            <p:nvPr/>
          </p:nvSpPr>
          <p:spPr>
            <a:xfrm>
              <a:off x="6798458" y="1969628"/>
              <a:ext cx="137160" cy="137160"/>
            </a:xfrm>
            <a:prstGeom prst="ellipse">
              <a:avLst/>
            </a:prstGeom>
            <a:solidFill>
              <a:srgbClr val="00B050"/>
            </a:solidFill>
            <a:ln cap="flat" cmpd="sng" w="28575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6794247" y="3138115"/>
              <a:ext cx="137160" cy="137160"/>
            </a:xfrm>
            <a:prstGeom prst="ellipse">
              <a:avLst/>
            </a:prstGeom>
            <a:solidFill>
              <a:srgbClr val="00B050"/>
            </a:solidFill>
            <a:ln cap="flat" cmpd="sng" w="28575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6725667" y="5002990"/>
              <a:ext cx="137160" cy="137160"/>
            </a:xfrm>
            <a:prstGeom prst="ellipse">
              <a:avLst/>
            </a:prstGeom>
            <a:solidFill>
              <a:srgbClr val="00B050"/>
            </a:solidFill>
            <a:ln cap="flat" cmpd="sng" w="28575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41" name="Google Shape;741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18897" y="1861472"/>
              <a:ext cx="3410467" cy="852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46084" y="2767441"/>
              <a:ext cx="3364992" cy="841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27796" y="4701033"/>
              <a:ext cx="3401568" cy="8503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4" name="Google Shape;744;p28"/>
            <p:cNvGrpSpPr/>
            <p:nvPr/>
          </p:nvGrpSpPr>
          <p:grpSpPr>
            <a:xfrm>
              <a:off x="6558226" y="1364114"/>
              <a:ext cx="586079" cy="572381"/>
              <a:chOff x="1137325" y="2332458"/>
              <a:chExt cx="586079" cy="572381"/>
            </a:xfrm>
          </p:grpSpPr>
          <p:sp>
            <p:nvSpPr>
              <p:cNvPr id="745" name="Google Shape;745;p28"/>
              <p:cNvSpPr txBox="1"/>
              <p:nvPr/>
            </p:nvSpPr>
            <p:spPr>
              <a:xfrm>
                <a:off x="1137325" y="2332458"/>
                <a:ext cx="58607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-US" sz="2400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/>
              </a:p>
            </p:txBody>
          </p:sp>
          <p:cxnSp>
            <p:nvCxnSpPr>
              <p:cNvPr id="746" name="Google Shape;746;p28"/>
              <p:cNvCxnSpPr/>
              <p:nvPr/>
            </p:nvCxnSpPr>
            <p:spPr>
              <a:xfrm>
                <a:off x="1446137" y="2721959"/>
                <a:ext cx="0" cy="18288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B05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cxnSp>
          <p:nvCxnSpPr>
            <p:cNvPr id="747" name="Google Shape;747;p28"/>
            <p:cNvCxnSpPr/>
            <p:nvPr/>
          </p:nvCxnSpPr>
          <p:spPr>
            <a:xfrm>
              <a:off x="5275181" y="4068294"/>
              <a:ext cx="586162" cy="453342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8" name="Google Shape;748;p28"/>
            <p:cNvCxnSpPr/>
            <p:nvPr/>
          </p:nvCxnSpPr>
          <p:spPr>
            <a:xfrm flipH="1" rot="10800000">
              <a:off x="4727957" y="4054652"/>
              <a:ext cx="586162" cy="453342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9" name="Google Shape;749;p28"/>
            <p:cNvCxnSpPr/>
            <p:nvPr/>
          </p:nvCxnSpPr>
          <p:spPr>
            <a:xfrm>
              <a:off x="5281960" y="3451200"/>
              <a:ext cx="0" cy="62018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0" name="Google Shape;750;p28"/>
            <p:cNvCxnSpPr/>
            <p:nvPr/>
          </p:nvCxnSpPr>
          <p:spPr>
            <a:xfrm>
              <a:off x="5281960" y="2832563"/>
              <a:ext cx="0" cy="62018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51" name="Google Shape;751;p28"/>
            <p:cNvGrpSpPr/>
            <p:nvPr/>
          </p:nvGrpSpPr>
          <p:grpSpPr>
            <a:xfrm>
              <a:off x="5432681" y="2304028"/>
              <a:ext cx="314790" cy="314790"/>
              <a:chOff x="4342538" y="5246557"/>
              <a:chExt cx="314790" cy="31479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53" name="Google Shape;753;p2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4" name="Google Shape;754;p28"/>
            <p:cNvGrpSpPr/>
            <p:nvPr/>
          </p:nvGrpSpPr>
          <p:grpSpPr>
            <a:xfrm>
              <a:off x="5481852" y="2784645"/>
              <a:ext cx="314790" cy="314790"/>
              <a:chOff x="4342538" y="5246557"/>
              <a:chExt cx="314790" cy="314790"/>
            </a:xfrm>
          </p:grpSpPr>
          <p:sp>
            <p:nvSpPr>
              <p:cNvPr id="755" name="Google Shape;755;p28"/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56" name="Google Shape;756;p2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57" name="Google Shape;757;p28"/>
            <p:cNvCxnSpPr/>
            <p:nvPr/>
          </p:nvCxnSpPr>
          <p:spPr>
            <a:xfrm flipH="1">
              <a:off x="5350691" y="2602909"/>
              <a:ext cx="163979" cy="140901"/>
            </a:xfrm>
            <a:prstGeom prst="straightConnector1">
              <a:avLst/>
            </a:prstGeom>
            <a:noFill/>
            <a:ln cap="flat" cmpd="sng" w="31750">
              <a:solidFill>
                <a:srgbClr val="0432FF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cxnSp>
          <p:nvCxnSpPr>
            <p:cNvPr id="758" name="Google Shape;758;p28"/>
            <p:cNvCxnSpPr/>
            <p:nvPr/>
          </p:nvCxnSpPr>
          <p:spPr>
            <a:xfrm flipH="1">
              <a:off x="5299917" y="3001752"/>
              <a:ext cx="163979" cy="140901"/>
            </a:xfrm>
            <a:prstGeom prst="straightConnector1">
              <a:avLst/>
            </a:prstGeom>
            <a:noFill/>
            <a:ln cap="flat" cmpd="sng" w="31750">
              <a:solidFill>
                <a:srgbClr val="0432FF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grpSp>
          <p:nvGrpSpPr>
            <p:cNvPr id="759" name="Google Shape;759;p28"/>
            <p:cNvGrpSpPr/>
            <p:nvPr/>
          </p:nvGrpSpPr>
          <p:grpSpPr>
            <a:xfrm>
              <a:off x="5432680" y="4839889"/>
              <a:ext cx="314790" cy="314790"/>
              <a:chOff x="4342538" y="5246557"/>
              <a:chExt cx="314790" cy="314790"/>
            </a:xfrm>
          </p:grpSpPr>
          <p:sp>
            <p:nvSpPr>
              <p:cNvPr id="760" name="Google Shape;760;p28"/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61" name="Google Shape;761;p2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62" name="Google Shape;762;p28"/>
            <p:cNvCxnSpPr/>
            <p:nvPr/>
          </p:nvCxnSpPr>
          <p:spPr>
            <a:xfrm flipH="1" rot="10800000">
              <a:off x="5729890" y="4599753"/>
              <a:ext cx="131453" cy="279340"/>
            </a:xfrm>
            <a:prstGeom prst="straightConnector1">
              <a:avLst/>
            </a:prstGeom>
            <a:noFill/>
            <a:ln cap="flat" cmpd="sng" w="31750">
              <a:solidFill>
                <a:srgbClr val="0432FF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sp>
          <p:nvSpPr>
            <p:cNvPr id="763" name="Google Shape;763;p28"/>
            <p:cNvSpPr/>
            <p:nvPr/>
          </p:nvSpPr>
          <p:spPr>
            <a:xfrm>
              <a:off x="5769903" y="4421098"/>
              <a:ext cx="182880" cy="18288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5190520" y="2741123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90520" y="3359760"/>
              <a:ext cx="182880" cy="182880"/>
            </a:xfrm>
            <a:prstGeom prst="ellipse">
              <a:avLst/>
            </a:prstGeom>
            <a:solidFill>
              <a:srgbClr val="FFDE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5190520" y="3976854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4640752" y="4421098"/>
              <a:ext cx="182880" cy="182880"/>
            </a:xfrm>
            <a:prstGeom prst="ellipse">
              <a:avLst/>
            </a:prstGeom>
            <a:solidFill>
              <a:srgbClr val="AF00B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5047813" y="2184378"/>
              <a:ext cx="928580" cy="1063796"/>
            </a:xfrm>
            <a:prstGeom prst="roundRect">
              <a:avLst>
                <a:gd fmla="val 16667" name="adj"/>
              </a:avLst>
            </a:prstGeom>
            <a:noFill/>
            <a:ln cap="flat" cmpd="sng" w="50800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8"/>
            <p:cNvSpPr txBox="1"/>
            <p:nvPr/>
          </p:nvSpPr>
          <p:spPr>
            <a:xfrm>
              <a:off x="5290424" y="1599004"/>
              <a:ext cx="351378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</p:grpSp>
      <p:pic>
        <p:nvPicPr>
          <p:cNvPr id="770" name="Google Shape;770;p28"/>
          <p:cNvPicPr preferRelativeResize="0"/>
          <p:nvPr/>
        </p:nvPicPr>
        <p:blipFill rotWithShape="1">
          <a:blip r:embed="rId10">
            <a:alphaModFix/>
          </a:blip>
          <a:srcRect b="0" l="0" r="-19890" t="-65802"/>
          <a:stretch/>
        </p:blipFill>
        <p:spPr>
          <a:xfrm>
            <a:off x="8056650" y="4280962"/>
            <a:ext cx="1218565" cy="1523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9"/>
          <p:cNvSpPr txBox="1"/>
          <p:nvPr>
            <p:ph type="title"/>
          </p:nvPr>
        </p:nvSpPr>
        <p:spPr>
          <a:xfrm>
            <a:off x="200025" y="581025"/>
            <a:ext cx="891802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CODEtect: Labeled Multi-graph Anomalies</a:t>
            </a:r>
            <a:endParaRPr/>
          </a:p>
        </p:txBody>
      </p:sp>
      <p:sp>
        <p:nvSpPr>
          <p:cNvPr id="776" name="Google Shape;776;p29"/>
          <p:cNvSpPr txBox="1"/>
          <p:nvPr>
            <p:ph idx="1" type="body"/>
          </p:nvPr>
        </p:nvSpPr>
        <p:spPr>
          <a:xfrm>
            <a:off x="685800" y="12954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Anomaly detection by data compression</a:t>
            </a:r>
            <a:endParaRPr/>
          </a:p>
        </p:txBody>
      </p:sp>
      <p:sp>
        <p:nvSpPr>
          <p:cNvPr id="777" name="Google Shape;777;p2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778" name="Google Shape;778;p29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779" name="Google Shape;779;p29"/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Anomaly Detection in Labeled Multi-Graph Databases. 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Hung Nguyen, Pierre J. Liang, Leman Akoglu https://arxiv.org/abs/2009.10606, 2020</a:t>
            </a:r>
            <a:endParaRPr/>
          </a:p>
        </p:txBody>
      </p:sp>
      <p:sp>
        <p:nvSpPr>
          <p:cNvPr id="780" name="Google Shape;780;p29"/>
          <p:cNvSpPr/>
          <p:nvPr/>
        </p:nvSpPr>
        <p:spPr>
          <a:xfrm>
            <a:off x="4572000" y="23611"/>
            <a:ext cx="4572001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Compression-based</a:t>
            </a:r>
            <a:endParaRPr/>
          </a:p>
        </p:txBody>
      </p:sp>
      <p:pic>
        <p:nvPicPr>
          <p:cNvPr descr="Hung T. Nguyen's website" id="781" name="Google Shape;7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0064" y="4935451"/>
            <a:ext cx="708025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rre Liang (@PierreLiang) | Twitter" id="782" name="Google Shape;78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4132" y="4935451"/>
            <a:ext cx="708025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manAkoglu.jpeg" id="783" name="Google Shape;783;p29"/>
          <p:cNvPicPr preferRelativeResize="0"/>
          <p:nvPr/>
        </p:nvPicPr>
        <p:blipFill rotWithShape="1">
          <a:blip r:embed="rId5">
            <a:alphaModFix/>
          </a:blip>
          <a:srcRect b="26555" l="0" r="0" t="0"/>
          <a:stretch/>
        </p:blipFill>
        <p:spPr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0132" y="1871118"/>
            <a:ext cx="6153944" cy="2477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4356727"/>
            <a:ext cx="69215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5342" y="4818110"/>
            <a:ext cx="5735458" cy="716932"/>
          </a:xfrm>
          <a:prstGeom prst="rect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7" name="Google Shape;787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49803" y="1893973"/>
            <a:ext cx="588023" cy="35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22539" y="1902488"/>
            <a:ext cx="402111" cy="435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9" name="Google Shape;789;p29"/>
          <p:cNvGrpSpPr/>
          <p:nvPr/>
        </p:nvGrpSpPr>
        <p:grpSpPr>
          <a:xfrm>
            <a:off x="4478860" y="1900551"/>
            <a:ext cx="2652907" cy="2427600"/>
            <a:chOff x="1479562" y="4193675"/>
            <a:chExt cx="4572000" cy="4572000"/>
          </a:xfrm>
        </p:grpSpPr>
        <p:pic>
          <p:nvPicPr>
            <p:cNvPr id="790" name="Google Shape;790;p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479562" y="4193675"/>
              <a:ext cx="4572000" cy="45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1" name="Google Shape;791;p29"/>
            <p:cNvSpPr/>
            <p:nvPr/>
          </p:nvSpPr>
          <p:spPr>
            <a:xfrm>
              <a:off x="3869532" y="4876800"/>
              <a:ext cx="838200" cy="38100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FFD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3880571" y="6019800"/>
              <a:ext cx="1360559" cy="381000"/>
            </a:xfrm>
            <a:prstGeom prst="rect">
              <a:avLst/>
            </a:prstGeom>
            <a:solidFill>
              <a:srgbClr val="92D050"/>
            </a:solidFill>
            <a:ln cap="flat" cmpd="sng" w="25400">
              <a:solidFill>
                <a:srgbClr val="FFD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3869531" y="7162800"/>
              <a:ext cx="1188720" cy="381000"/>
            </a:xfrm>
            <a:prstGeom prst="rect">
              <a:avLst/>
            </a:prstGeom>
            <a:solidFill>
              <a:srgbClr val="E7D25F"/>
            </a:solidFill>
            <a:ln cap="flat" cmpd="sng" w="25400">
              <a:solidFill>
                <a:srgbClr val="FFDE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3"/>
          <p:cNvGrpSpPr/>
          <p:nvPr/>
        </p:nvGrpSpPr>
        <p:grpSpPr>
          <a:xfrm>
            <a:off x="5065963" y="2105572"/>
            <a:ext cx="3517900" cy="4371428"/>
            <a:chOff x="752963" y="1210419"/>
            <a:chExt cx="3976688" cy="5126038"/>
          </a:xfrm>
        </p:grpSpPr>
        <p:grpSp>
          <p:nvGrpSpPr>
            <p:cNvPr id="171" name="Google Shape;171;p3"/>
            <p:cNvGrpSpPr/>
            <p:nvPr/>
          </p:nvGrpSpPr>
          <p:grpSpPr>
            <a:xfrm>
              <a:off x="808526" y="1288207"/>
              <a:ext cx="3921125" cy="5048250"/>
              <a:chOff x="4779438" y="1497232"/>
              <a:chExt cx="3949976" cy="5091149"/>
            </a:xfrm>
          </p:grpSpPr>
          <p:pic>
            <p:nvPicPr>
              <p:cNvPr id="172" name="Google Shape;172;p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779438" y="1497232"/>
                <a:ext cx="3826680" cy="50911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3" name="Google Shape;173;p3"/>
              <p:cNvSpPr/>
              <p:nvPr/>
            </p:nvSpPr>
            <p:spPr>
              <a:xfrm>
                <a:off x="6305153" y="5572703"/>
                <a:ext cx="2424261" cy="8256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-235584" lvl="0" marL="34290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690"/>
                  <a:buFont typeface="Noto Sans Symbols"/>
                  <a:buNone/>
                </a:pPr>
                <a:r>
                  <a:t/>
                </a:r>
                <a:endParaRPr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4" name="Google Shape;174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29413" y="3563094"/>
              <a:ext cx="304800" cy="39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68988" y="5271244"/>
              <a:ext cx="330200" cy="40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07076" y="5912594"/>
              <a:ext cx="317500" cy="39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19701" y="5488732"/>
              <a:ext cx="3048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27788" y="4575919"/>
              <a:ext cx="3048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219813" y="3737719"/>
              <a:ext cx="3048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08576" y="3517057"/>
              <a:ext cx="304800" cy="35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52963" y="1210419"/>
              <a:ext cx="3175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56213" y="1678732"/>
              <a:ext cx="2921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752963" y="2666157"/>
              <a:ext cx="2921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723176" y="2135932"/>
              <a:ext cx="3175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105763" y="3318619"/>
              <a:ext cx="3048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243626" y="2677269"/>
              <a:ext cx="3302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848463" y="2234357"/>
              <a:ext cx="3048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267563" y="3072557"/>
              <a:ext cx="3048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010263" y="3072557"/>
              <a:ext cx="30480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702288" y="2308969"/>
              <a:ext cx="3048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491276" y="1334244"/>
              <a:ext cx="330200" cy="36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232513" y="1802557"/>
              <a:ext cx="317500" cy="381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3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Anomalies - I </a:t>
            </a:r>
            <a:endParaRPr/>
          </a:p>
        </p:txBody>
      </p:sp>
      <p:sp>
        <p:nvSpPr>
          <p:cNvPr id="194" name="Google Shape;194;p3"/>
          <p:cNvSpPr txBox="1"/>
          <p:nvPr>
            <p:ph idx="1" type="body"/>
          </p:nvPr>
        </p:nvSpPr>
        <p:spPr>
          <a:xfrm>
            <a:off x="558998" y="1406374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Finding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unusual nodes/edges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,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e.g. telemarketers, bots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or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subgraphs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e.g. link farms,</a:t>
            </a:r>
            <a:br>
              <a:rPr lang="en-US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	 terrorist groups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  in a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single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graph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Google Shape;195;p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196" name="Google Shape;196;p3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197" name="Google Shape;197;p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98" name="Google Shape;198;p3"/>
          <p:cNvCxnSpPr/>
          <p:nvPr/>
        </p:nvCxnSpPr>
        <p:spPr>
          <a:xfrm>
            <a:off x="7022432" y="3331769"/>
            <a:ext cx="0" cy="764898"/>
          </a:xfrm>
          <a:prstGeom prst="straightConnector1">
            <a:avLst/>
          </a:prstGeom>
          <a:solidFill>
            <a:schemeClr val="accent1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3"/>
          <p:cNvCxnSpPr/>
          <p:nvPr/>
        </p:nvCxnSpPr>
        <p:spPr>
          <a:xfrm>
            <a:off x="6522720" y="3693583"/>
            <a:ext cx="0" cy="534751"/>
          </a:xfrm>
          <a:prstGeom prst="straightConnector1">
            <a:avLst/>
          </a:prstGeom>
          <a:solidFill>
            <a:schemeClr val="accent1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3"/>
          <p:cNvCxnSpPr>
            <a:stCxn id="188" idx="1"/>
          </p:cNvCxnSpPr>
          <p:nvPr/>
        </p:nvCxnSpPr>
        <p:spPr>
          <a:xfrm rot="10800000">
            <a:off x="6363455" y="3856039"/>
            <a:ext cx="927000" cy="0"/>
          </a:xfrm>
          <a:prstGeom prst="straightConnector1">
            <a:avLst/>
          </a:prstGeom>
          <a:solidFill>
            <a:schemeClr val="accent1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3"/>
          <p:cNvCxnSpPr/>
          <p:nvPr/>
        </p:nvCxnSpPr>
        <p:spPr>
          <a:xfrm flipH="1">
            <a:off x="6633218" y="3940284"/>
            <a:ext cx="657237" cy="437278"/>
          </a:xfrm>
          <a:prstGeom prst="straightConnector1">
            <a:avLst/>
          </a:prstGeom>
          <a:solidFill>
            <a:schemeClr val="accent1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2" name="Google Shape;202;p3"/>
          <p:cNvCxnSpPr/>
          <p:nvPr/>
        </p:nvCxnSpPr>
        <p:spPr>
          <a:xfrm flipH="1">
            <a:off x="7172489" y="3942296"/>
            <a:ext cx="117966" cy="261283"/>
          </a:xfrm>
          <a:prstGeom prst="straightConnector1">
            <a:avLst/>
          </a:prstGeom>
          <a:solidFill>
            <a:schemeClr val="accent1"/>
          </a:solidFill>
          <a:ln cap="flat" cmpd="sng" w="412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0"/>
          <p:cNvSpPr txBox="1"/>
          <p:nvPr>
            <p:ph type="title"/>
          </p:nvPr>
        </p:nvSpPr>
        <p:spPr>
          <a:xfrm>
            <a:off x="200025" y="581025"/>
            <a:ext cx="891802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CODEtect: Labeled Multi-graph Anomalies</a:t>
            </a:r>
            <a:endParaRPr/>
          </a:p>
        </p:txBody>
      </p:sp>
      <p:sp>
        <p:nvSpPr>
          <p:cNvPr id="799" name="Google Shape;799;p30"/>
          <p:cNvSpPr txBox="1"/>
          <p:nvPr>
            <p:ph idx="1" type="body"/>
          </p:nvPr>
        </p:nvSpPr>
        <p:spPr>
          <a:xfrm>
            <a:off x="685800" y="12954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Anomaly detection by data compression</a:t>
            </a:r>
            <a:endParaRPr/>
          </a:p>
        </p:txBody>
      </p:sp>
      <p:sp>
        <p:nvSpPr>
          <p:cNvPr id="800" name="Google Shape;800;p3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801" name="Google Shape;801;p30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802" name="Google Shape;802;p30"/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Anomaly Detection in Labeled Multi-Graph Databases. </a:t>
            </a:r>
            <a:b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Hung Nguyen, Pierre J. Liang, Leman Akoglu https://arxiv.org/abs/2009.10606, 2020</a:t>
            </a:r>
            <a:endParaRPr/>
          </a:p>
        </p:txBody>
      </p:sp>
      <p:sp>
        <p:nvSpPr>
          <p:cNvPr id="803" name="Google Shape;803;p30"/>
          <p:cNvSpPr/>
          <p:nvPr/>
        </p:nvSpPr>
        <p:spPr>
          <a:xfrm>
            <a:off x="4572000" y="23611"/>
            <a:ext cx="4572001" cy="429885"/>
          </a:xfrm>
          <a:prstGeom prst="roundRect">
            <a:avLst>
              <a:gd fmla="val 16667" name="adj"/>
            </a:avLst>
          </a:prstGeom>
          <a:solidFill>
            <a:srgbClr val="B2B2B2"/>
          </a:solidFill>
          <a:ln cap="flat" cmpd="sng" w="412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Graph-level, Compression-based</a:t>
            </a:r>
            <a:endParaRPr/>
          </a:p>
        </p:txBody>
      </p:sp>
      <p:pic>
        <p:nvPicPr>
          <p:cNvPr descr="Hung T. Nguyen's website" id="804" name="Google Shape;80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0064" y="4935451"/>
            <a:ext cx="708025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rre Liang (@PierreLiang) | Twitter" id="805" name="Google Shape;80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4132" y="4935451"/>
            <a:ext cx="708025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manAkoglu.jpeg" id="806" name="Google Shape;806;p30"/>
          <p:cNvPicPr preferRelativeResize="0"/>
          <p:nvPr/>
        </p:nvPicPr>
        <p:blipFill rotWithShape="1">
          <a:blip r:embed="rId5">
            <a:alphaModFix/>
          </a:blip>
          <a:srcRect b="26555" l="0" r="0" t="0"/>
          <a:stretch/>
        </p:blipFill>
        <p:spPr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342" y="4818110"/>
            <a:ext cx="5735458" cy="716932"/>
          </a:xfrm>
          <a:prstGeom prst="rect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8" name="Google Shape;80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342" y="1925132"/>
            <a:ext cx="8153485" cy="247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1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816" name="Google Shape;816;p31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Roadmap</a:t>
            </a:r>
            <a:endParaRPr/>
          </a:p>
        </p:txBody>
      </p:sp>
      <p:sp>
        <p:nvSpPr>
          <p:cNvPr id="817" name="Google Shape;817;p31"/>
          <p:cNvSpPr txBox="1"/>
          <p:nvPr>
            <p:ph idx="1" type="body"/>
          </p:nvPr>
        </p:nvSpPr>
        <p:spPr>
          <a:xfrm>
            <a:off x="685800" y="1447800"/>
            <a:ext cx="818774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Introduction – Motivation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OddBall : spotting unusual nodes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Last 10 years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Anomalies: Node-, Subgraph-, Graph-level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Graph Representation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Future</a:t>
            </a:r>
            <a:endParaRPr/>
          </a:p>
        </p:txBody>
      </p:sp>
      <p:sp>
        <p:nvSpPr>
          <p:cNvPr id="818" name="Google Shape;818;p31"/>
          <p:cNvSpPr/>
          <p:nvPr/>
        </p:nvSpPr>
        <p:spPr>
          <a:xfrm>
            <a:off x="990600" y="3771900"/>
            <a:ext cx="446314" cy="419100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pic>
        <p:nvPicPr>
          <p:cNvPr descr="energygen-roads.jpg" id="820" name="Google Shape;8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975" y="762000"/>
            <a:ext cx="2457450" cy="1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3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kite, air, table, flying&#10;&#10;Description automatically generated" id="828" name="Google Shape;82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050" y="401584"/>
            <a:ext cx="8405357" cy="6304016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32"/>
          <p:cNvSpPr/>
          <p:nvPr/>
        </p:nvSpPr>
        <p:spPr>
          <a:xfrm>
            <a:off x="7505700" y="727684"/>
            <a:ext cx="1800090" cy="11354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98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0" name="Google Shape;830;p32"/>
          <p:cNvSpPr txBox="1"/>
          <p:nvPr>
            <p:ph type="title"/>
          </p:nvPr>
        </p:nvSpPr>
        <p:spPr>
          <a:xfrm>
            <a:off x="521493" y="609600"/>
            <a:ext cx="81010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Anomalies - Challenges</a:t>
            </a:r>
            <a:endParaRPr/>
          </a:p>
        </p:txBody>
      </p:sp>
      <p:sp>
        <p:nvSpPr>
          <p:cNvPr id="831" name="Google Shape;831;p3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2" name="Google Shape;832;p32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3" name="Google Shape;833;p3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4" name="Google Shape;834;p32"/>
          <p:cNvSpPr txBox="1"/>
          <p:nvPr>
            <p:ph idx="1" type="body"/>
          </p:nvPr>
        </p:nvSpPr>
        <p:spPr>
          <a:xfrm>
            <a:off x="217150" y="1419591"/>
            <a:ext cx="6618366" cy="4907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Graphs are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complex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objects</a:t>
            </a:r>
            <a:endParaRPr/>
          </a:p>
          <a:p>
            <a:pPr indent="-2857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ill Sans"/>
              <a:buChar char="–"/>
            </a:pPr>
            <a:r>
              <a:rPr lang="en-US" sz="2600">
                <a:latin typeface="Gill Sans"/>
                <a:ea typeface="Gill Sans"/>
                <a:cs typeface="Gill Sans"/>
                <a:sym typeface="Gill Sans"/>
              </a:rPr>
              <a:t>10-days’ transactions graph:</a:t>
            </a:r>
            <a:endParaRPr/>
          </a:p>
          <a:p>
            <a: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3"/>
          <p:cNvSpPr txBox="1"/>
          <p:nvPr>
            <p:ph type="title"/>
          </p:nvPr>
        </p:nvSpPr>
        <p:spPr>
          <a:xfrm>
            <a:off x="314325" y="452435"/>
            <a:ext cx="8615362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Settings &amp; Graphs</a:t>
            </a:r>
            <a:endParaRPr/>
          </a:p>
        </p:txBody>
      </p:sp>
      <p:graphicFrame>
        <p:nvGraphicFramePr>
          <p:cNvPr id="840" name="Google Shape;840;p33"/>
          <p:cNvGraphicFramePr/>
          <p:nvPr/>
        </p:nvGraphicFramePr>
        <p:xfrm>
          <a:off x="214311" y="13049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{D55FA660-9F73-4552-91A9-A4A010882D92}</a:tableStyleId>
              </a:tblPr>
              <a:tblGrid>
                <a:gridCol w="485775"/>
                <a:gridCol w="1343025"/>
                <a:gridCol w="1027000"/>
                <a:gridCol w="1232200"/>
                <a:gridCol w="1318050"/>
                <a:gridCol w="1182750"/>
                <a:gridCol w="1266325"/>
                <a:gridCol w="8602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Set</a:t>
                      </a:r>
                      <a:b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up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Method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Directed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Weighted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Multi-edges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Edge Attr.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Node Attr.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Time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</a:tr>
              <a:tr h="3708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OddBall</a:t>
                      </a:r>
                      <a:endParaRPr b="1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  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FraudEagle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Speagle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FocusCO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Gr.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Fraudar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CopyCatch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AMEN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id="841" name="Google Shape;841;p3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2" name="Google Shape;842;p33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3" name="Google Shape;843;p3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844" name="Google Shape;844;p33"/>
          <p:cNvGraphicFramePr/>
          <p:nvPr/>
        </p:nvGraphicFramePr>
        <p:xfrm>
          <a:off x="214310" y="46078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{D55FA660-9F73-4552-91A9-A4A010882D92}</a:tableStyleId>
              </a:tblPr>
              <a:tblGrid>
                <a:gridCol w="485775"/>
                <a:gridCol w="1371600"/>
                <a:gridCol w="942975"/>
                <a:gridCol w="1287650"/>
                <a:gridCol w="1318050"/>
                <a:gridCol w="1182750"/>
                <a:gridCol w="1266325"/>
                <a:gridCol w="860250"/>
              </a:tblGrid>
              <a:tr h="3708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StreamSpot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  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SpotLight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ChangeDAR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CODEtect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9323" y="2422181"/>
            <a:ext cx="3538877" cy="235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299" y="2502023"/>
            <a:ext cx="3641002" cy="242733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4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Recent Trend: GNNs</a:t>
            </a:r>
            <a:endParaRPr/>
          </a:p>
        </p:txBody>
      </p:sp>
      <p:sp>
        <p:nvSpPr>
          <p:cNvPr id="852" name="Google Shape;852;p34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neural networks (GNNs) can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b="1"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automatic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ally learn (vector) </a:t>
            </a:r>
            <a:r>
              <a:rPr b="1"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representations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3" name="Google Shape;853;p3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4" name="Google Shape;854;p34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5" name="Google Shape;855;p3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56" name="Google Shape;85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456" y="4699143"/>
            <a:ext cx="8255088" cy="94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0800" y="5617497"/>
            <a:ext cx="5867400" cy="63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9156" y="3146316"/>
            <a:ext cx="5842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4623" y="3300591"/>
            <a:ext cx="7747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34"/>
          <p:cNvSpPr/>
          <p:nvPr/>
        </p:nvSpPr>
        <p:spPr>
          <a:xfrm>
            <a:off x="5413057" y="2743200"/>
            <a:ext cx="2673668" cy="1720377"/>
          </a:xfrm>
          <a:prstGeom prst="rect">
            <a:avLst/>
          </a:prstGeom>
          <a:solidFill>
            <a:schemeClr val="lt1">
              <a:alpha val="89803"/>
            </a:schemeClr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1" name="Google Shape;861;p34"/>
          <p:cNvSpPr/>
          <p:nvPr/>
        </p:nvSpPr>
        <p:spPr>
          <a:xfrm>
            <a:off x="6502559" y="3470419"/>
            <a:ext cx="182880" cy="182880"/>
          </a:xfrm>
          <a:prstGeom prst="ellipse">
            <a:avLst/>
          </a:prstGeom>
          <a:solidFill>
            <a:srgbClr val="2A0100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5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Recent Trend: GNNs</a:t>
            </a:r>
            <a:endParaRPr/>
          </a:p>
        </p:txBody>
      </p:sp>
      <p:sp>
        <p:nvSpPr>
          <p:cNvPr id="867" name="Google Shape;867;p35"/>
          <p:cNvSpPr txBox="1"/>
          <p:nvPr>
            <p:ph idx="1" type="body"/>
          </p:nvPr>
        </p:nvSpPr>
        <p:spPr>
          <a:xfrm>
            <a:off x="685800" y="135708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neural networks (GNNs) can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b="1"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automatic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ally learn (vector) </a:t>
            </a:r>
            <a:r>
              <a:rPr b="1"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representations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readily handle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various properties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labeled/ attributed nodes, directed, weighted edges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be trained </a:t>
            </a:r>
            <a:r>
              <a:rPr b="1"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end-to-end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8" name="Google Shape;868;p3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9" name="Google Shape;869;p35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0" name="Google Shape;870;p3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71" name="Google Shape;871;p35"/>
          <p:cNvGrpSpPr/>
          <p:nvPr/>
        </p:nvGrpSpPr>
        <p:grpSpPr>
          <a:xfrm>
            <a:off x="685800" y="3801396"/>
            <a:ext cx="7605115" cy="2447004"/>
            <a:chOff x="624485" y="3714978"/>
            <a:chExt cx="8366735" cy="2618226"/>
          </a:xfrm>
        </p:grpSpPr>
        <p:pic>
          <p:nvPicPr>
            <p:cNvPr id="872" name="Google Shape;872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4485" y="3714978"/>
              <a:ext cx="3927339" cy="2618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92481" y="3714978"/>
              <a:ext cx="3698739" cy="2465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35"/>
            <p:cNvSpPr/>
            <p:nvPr/>
          </p:nvSpPr>
          <p:spPr>
            <a:xfrm>
              <a:off x="4270588" y="4667364"/>
              <a:ext cx="1148340" cy="742836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5"/>
            <p:cNvSpPr txBox="1"/>
            <p:nvPr/>
          </p:nvSpPr>
          <p:spPr>
            <a:xfrm>
              <a:off x="4261692" y="4792560"/>
              <a:ext cx="925253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GNN</a:t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6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Rep. Learning with GNNs</a:t>
            </a:r>
            <a:endParaRPr/>
          </a:p>
        </p:txBody>
      </p:sp>
      <p:sp>
        <p:nvSpPr>
          <p:cNvPr id="881" name="Google Shape;881;p36"/>
          <p:cNvSpPr txBox="1"/>
          <p:nvPr>
            <p:ph idx="1" type="body"/>
          </p:nvPr>
        </p:nvSpPr>
        <p:spPr>
          <a:xfrm>
            <a:off x="676275" y="1357312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Node-level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[unsupervised] Perozzi, B., Al-Rfou, R., &amp; Skiena, S. (KDD 2014). Deepwalk: Online learning of social representations. 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[(un)supervised] Hamilton, W. L., Ying, R., &amp; Leskovec, J. (NeurIPS 2017). Inductive representation learning on large graphs.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Graph-level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[unsupervised] Narayanan, A., Chandramohan, M., Venkatesan, R., Chen, L., Liu, Y., &amp; Jaiswal, S. (2017). graph2vec: Learning distributed representations of graphs.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[supervised] Niepert, M., Ahmed, M., &amp; Kutzkov, K. (PMLR, 2016). Learning convolutional neural networks for graphs.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[supervised] Xu, K., Hu, W., Leskovec, J., &amp; Jegelka, S. (ICLR 2019). How powerful are graph neural networks?</a:t>
            </a:r>
            <a:endParaRPr/>
          </a:p>
        </p:txBody>
      </p:sp>
      <p:sp>
        <p:nvSpPr>
          <p:cNvPr id="882" name="Google Shape;882;p3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3" name="Google Shape;883;p36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4" name="Google Shape;884;p3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7"/>
          <p:cNvSpPr txBox="1"/>
          <p:nvPr>
            <p:ph type="title"/>
          </p:nvPr>
        </p:nvSpPr>
        <p:spPr>
          <a:xfrm>
            <a:off x="685799" y="609600"/>
            <a:ext cx="804386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Anomaly Detection with GNNs</a:t>
            </a:r>
            <a:endParaRPr/>
          </a:p>
        </p:txBody>
      </p:sp>
      <p:sp>
        <p:nvSpPr>
          <p:cNvPr id="890" name="Google Shape;890;p37"/>
          <p:cNvSpPr txBox="1"/>
          <p:nvPr>
            <p:ph idx="1" type="body"/>
          </p:nvPr>
        </p:nvSpPr>
        <p:spPr>
          <a:xfrm>
            <a:off x="685800" y="1328737"/>
            <a:ext cx="7615238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Node-level</a:t>
            </a:r>
            <a:endParaRPr/>
          </a:p>
          <a:p>
            <a:pPr indent="-285750" lvl="1" marL="74295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ill Sans"/>
              <a:buChar char="–"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Yu, W., Cheng, W., Aggarwal, C. C., Zhang, K., Chen, H., &amp; Wang, W. (KDD 2018). Netwalk: A flexible deep embedding approach for anomaly detection in dynamic networks.</a:t>
            </a:r>
            <a:endParaRPr/>
          </a:p>
          <a:p>
            <a:pPr indent="-285750" lvl="1" marL="74295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ill Sans"/>
              <a:buChar char="–"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Ding, K., Li, J., Bhanushali, R., &amp; Liu, H. (SDM 2019). </a:t>
            </a:r>
            <a:br>
              <a:rPr lang="en-US" sz="19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Deep anomaly detection on attributed networks.</a:t>
            </a:r>
            <a:endParaRPr/>
          </a:p>
          <a:p>
            <a:pPr indent="-285750" lvl="1" marL="74295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ill Sans"/>
              <a:buChar char="–"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Zhao, T., Deng, C., Yu, K., Jiang, T., Wang, D., &amp; Jiang, M. </a:t>
            </a:r>
            <a:br>
              <a:rPr lang="en-US" sz="19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(CIKM 2020). Error-Bounded Graph Anomaly Loss for GNNs.</a:t>
            </a:r>
            <a:endParaRPr/>
          </a:p>
          <a:p>
            <a:pPr indent="-285750" lvl="1" marL="74295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Gill Sans"/>
              <a:buChar char="–"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Wang, X., Jin, B., Du, Y., Cui, P., &amp; Yang, Y. (Neur. Comp. &amp; Appl. 2021). One-Class Graph Neural Networks for Anomaly Detection in Attributed Networks.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Graph-level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–"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Sawlani, S., Zhao, L., Akoglu, L. (2021). Deep Graph-level Anomaly Detection</a:t>
            </a:r>
            <a:endParaRPr/>
          </a:p>
        </p:txBody>
      </p:sp>
      <p:sp>
        <p:nvSpPr>
          <p:cNvPr id="891" name="Google Shape;891;p3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2" name="Google Shape;892;p37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3" name="Google Shape;893;p3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8"/>
          <p:cNvSpPr txBox="1"/>
          <p:nvPr>
            <p:ph type="title"/>
          </p:nvPr>
        </p:nvSpPr>
        <p:spPr>
          <a:xfrm>
            <a:off x="685800" y="762000"/>
            <a:ext cx="795813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Anomaly Detection with GNNs - Challenges</a:t>
            </a:r>
            <a:endParaRPr/>
          </a:p>
        </p:txBody>
      </p:sp>
      <p:sp>
        <p:nvSpPr>
          <p:cNvPr id="899" name="Google Shape;899;p3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0" name="Google Shape;900;p38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1" name="Google Shape;901;p3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2" name="Google Shape;902;p38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3" name="Google Shape;903;p38"/>
          <p:cNvSpPr txBox="1"/>
          <p:nvPr/>
        </p:nvSpPr>
        <p:spPr>
          <a:xfrm>
            <a:off x="685800" y="1957388"/>
            <a:ext cx="8229600" cy="4047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End-to-end training </a:t>
            </a:r>
            <a:r>
              <a:rPr lang="en-US" sz="32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necessitates a loss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Reconstruction, one-class classification loss(es)</a:t>
            </a:r>
            <a:endParaRPr/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Learned rep.s </a:t>
            </a:r>
            <a:r>
              <a:rPr lang="en-US" sz="32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not interpretable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cf.  hand-crafted features, motifs, etc.</a:t>
            </a:r>
            <a:endParaRPr/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AutoNum type="arabicPeriod"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selection (!)	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hyperparameters, but </a:t>
            </a:r>
            <a:r>
              <a:rPr b="0" i="0" lang="en-US" sz="2800" u="none" cap="none" strike="noStrike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no labels to tune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nown, unknown road sign ⬇ Stock Photo, Image by © alexmillos #23717325" id="908" name="Google Shape;9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4798" y="5092539"/>
            <a:ext cx="1453402" cy="1765461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39"/>
          <p:cNvSpPr txBox="1"/>
          <p:nvPr>
            <p:ph type="title"/>
          </p:nvPr>
        </p:nvSpPr>
        <p:spPr>
          <a:xfrm>
            <a:off x="592931" y="343810"/>
            <a:ext cx="795813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&amp; Take-aways</a:t>
            </a:r>
            <a:endParaRPr/>
          </a:p>
        </p:txBody>
      </p:sp>
      <p:sp>
        <p:nvSpPr>
          <p:cNvPr id="910" name="Google Shape;910;p3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1" name="Google Shape;911;p39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2" name="Google Shape;912;p3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3" name="Google Shape;913;p39"/>
          <p:cNvSpPr txBox="1"/>
          <p:nvPr>
            <p:ph idx="1" type="body"/>
          </p:nvPr>
        </p:nvSpPr>
        <p:spPr>
          <a:xfrm>
            <a:off x="685800" y="1104900"/>
            <a:ext cx="8657303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Graph anomalies find </a:t>
            </a:r>
            <a:r>
              <a:rPr lang="en-US" sz="2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numerous applications</a:t>
            </a:r>
            <a:endParaRPr/>
          </a:p>
          <a:p>
            <a:pPr indent="-285750" lvl="1" marL="74295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opinion fraud, host-level intrusion, </a:t>
            </a:r>
            <a:br>
              <a:rPr lang="en-US" sz="24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environmental monitoring, accounting fraud, …</a:t>
            </a:r>
            <a:endParaRPr/>
          </a:p>
          <a:p>
            <a:pPr indent="-342900" lvl="0" marL="34290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Graphs may have </a:t>
            </a:r>
            <a:r>
              <a:rPr lang="en-US" sz="2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variety of properties</a:t>
            </a: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-285750" lvl="1" marL="74295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timestamps, node labels/attributes,   and/or</a:t>
            </a:r>
            <a:br>
              <a:rPr lang="en-US" sz="240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edge directions/weights/multiplicities/types</a:t>
            </a:r>
            <a:endParaRPr/>
          </a:p>
          <a:p>
            <a:pPr indent="-342900" lvl="0" marL="342900" rtl="0" algn="l">
              <a:spcBef>
                <a:spcPts val="72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•"/>
            </a:pPr>
            <a:r>
              <a:rPr lang="en-US" sz="2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Problem formulation &amp; key approach </a:t>
            </a: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informed by </a:t>
            </a:r>
            <a:endParaRPr/>
          </a:p>
          <a:p>
            <a:pPr indent="-285750" lvl="1" marL="74295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domain and available information</a:t>
            </a:r>
            <a:endParaRPr/>
          </a:p>
          <a:p>
            <a:pPr indent="-342900" lvl="0" marL="342900" rtl="0" algn="l">
              <a:spcBef>
                <a:spcPts val="72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•"/>
            </a:pPr>
            <a:r>
              <a:rPr lang="en-US" sz="2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GNNs</a:t>
            </a: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, a recent trend</a:t>
            </a:r>
            <a:endParaRPr/>
          </a:p>
          <a:p>
            <a:pPr indent="-285750" lvl="1" marL="74295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need loss functions &amp; model tuning</a:t>
            </a:r>
            <a:endParaRPr/>
          </a:p>
          <a:p>
            <a:pPr indent="-342900" lvl="0" marL="34290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Anomalies: known vs. </a:t>
            </a:r>
            <a:r>
              <a:rPr lang="en-US" sz="28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unknown</a:t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1" marL="74295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–"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for the latter, need better </a:t>
            </a:r>
            <a:r>
              <a:rPr b="1" lang="en-US" sz="2400">
                <a:latin typeface="Gill Sans"/>
                <a:ea typeface="Gill Sans"/>
                <a:cs typeface="Gill Sans"/>
                <a:sym typeface="Gill Sans"/>
              </a:rPr>
              <a:t>pattern mining</a:t>
            </a:r>
            <a:endParaRPr/>
          </a:p>
          <a:p>
            <a:pPr indent="-165100" lvl="0" marL="342900" rtl="0" algn="l">
              <a:spcBef>
                <a:spcPts val="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Criminal, felon, fraud, hook, rascal, rogue, swindler icon - Download on  Iconfinder" id="914" name="Google Shape;91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1215" y="954319"/>
            <a:ext cx="1225524" cy="122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7633" y="4199671"/>
            <a:ext cx="5318733" cy="2108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Anomalies -II </a:t>
            </a:r>
            <a:endParaRPr/>
          </a:p>
        </p:txBody>
      </p:sp>
      <p:sp>
        <p:nvSpPr>
          <p:cNvPr id="211" name="Google Shape;211;p4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Finding unusual graphs in a (unordered)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set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,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database: e.g., transactions, software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or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series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of graphs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Dynamic graphs:</a:t>
            </a:r>
            <a:endParaRPr/>
          </a:p>
        </p:txBody>
      </p:sp>
      <p:sp>
        <p:nvSpPr>
          <p:cNvPr id="212" name="Google Shape;212;p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213" name="Google Shape;213;p4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pic>
        <p:nvPicPr>
          <p:cNvPr id="214" name="Google Shape;2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6237" y="2669821"/>
            <a:ext cx="1569202" cy="142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410" y="2629983"/>
            <a:ext cx="1894353" cy="146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2963" y="2629982"/>
            <a:ext cx="1554534" cy="146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4747" y="2885101"/>
            <a:ext cx="2661905" cy="10877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4"/>
          <p:cNvCxnSpPr/>
          <p:nvPr/>
        </p:nvCxnSpPr>
        <p:spPr>
          <a:xfrm>
            <a:off x="6469823" y="6379945"/>
            <a:ext cx="1215137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808080">
                <a:alpha val="37647"/>
              </a:srgbClr>
            </a:outerShdw>
          </a:effectLst>
        </p:spPr>
      </p:cxnSp>
      <p:sp>
        <p:nvSpPr>
          <p:cNvPr id="219" name="Google Shape;219;p4"/>
          <p:cNvSpPr txBox="1"/>
          <p:nvPr/>
        </p:nvSpPr>
        <p:spPr>
          <a:xfrm>
            <a:off x="6519622" y="5859426"/>
            <a:ext cx="7393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time</a:t>
            </a:r>
            <a:endParaRPr/>
          </a:p>
        </p:txBody>
      </p:sp>
      <p:sp>
        <p:nvSpPr>
          <p:cNvPr id="220" name="Google Shape;220;p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0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922" name="Google Shape;922;p40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Roadmap</a:t>
            </a:r>
            <a:endParaRPr/>
          </a:p>
        </p:txBody>
      </p:sp>
      <p:sp>
        <p:nvSpPr>
          <p:cNvPr id="923" name="Google Shape;923;p40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Introduction – Motivation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OddBall : spotting unusual nodes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Last 10 years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Anomalies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Representation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Gill Sans"/>
              <a:buChar char="•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Future</a:t>
            </a:r>
            <a:endParaRPr/>
          </a:p>
        </p:txBody>
      </p:sp>
      <p:sp>
        <p:nvSpPr>
          <p:cNvPr id="924" name="Google Shape;924;p40"/>
          <p:cNvSpPr/>
          <p:nvPr/>
        </p:nvSpPr>
        <p:spPr>
          <a:xfrm>
            <a:off x="463821" y="4278449"/>
            <a:ext cx="443957" cy="457200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4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pic>
        <p:nvPicPr>
          <p:cNvPr descr="energygen-roads.jpg" id="926" name="Google Shape;9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975" y="762000"/>
            <a:ext cx="2457450" cy="1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4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41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935" name="Google Shape;935;p4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pic>
        <p:nvPicPr>
          <p:cNvPr descr="A person smiling for the camera&#10;&#10;Description automatically generated with medium confidence" id="936" name="Google Shape;93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3448" y="2853660"/>
            <a:ext cx="125950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8300" y="285366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1298" y="2853660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41"/>
          <p:cNvSpPr txBox="1"/>
          <p:nvPr>
            <p:ph type="title"/>
          </p:nvPr>
        </p:nvSpPr>
        <p:spPr>
          <a:xfrm>
            <a:off x="617098" y="1681162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940" name="Google Shape;940;p4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2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2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/>
              <a:t>What is this area about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/>
              <a:t>Classes of problems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lang="en-US"/>
              <a:t>How do people solve this? - clever ideas, sensible things one would try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  <p:sp>
        <p:nvSpPr>
          <p:cNvPr id="947" name="Google Shape;947;p4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948" name="Google Shape;948;p42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949" name="Google Shape;949;p4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kite, air, table, flying&#10;&#10;Description automatically generated" id="227" name="Google Shape;2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050" y="401584"/>
            <a:ext cx="8405357" cy="630401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"/>
          <p:cNvSpPr/>
          <p:nvPr/>
        </p:nvSpPr>
        <p:spPr>
          <a:xfrm>
            <a:off x="7505700" y="727684"/>
            <a:ext cx="1800090" cy="11354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98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p5"/>
          <p:cNvSpPr txBox="1"/>
          <p:nvPr>
            <p:ph type="title"/>
          </p:nvPr>
        </p:nvSpPr>
        <p:spPr>
          <a:xfrm>
            <a:off x="521493" y="609600"/>
            <a:ext cx="81010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Anomalies - Challenges</a:t>
            </a:r>
            <a:endParaRPr/>
          </a:p>
        </p:txBody>
      </p:sp>
      <p:sp>
        <p:nvSpPr>
          <p:cNvPr id="230" name="Google Shape;230;p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1" name="Google Shape;231;p5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Google Shape;232;p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5"/>
          <p:cNvSpPr txBox="1"/>
          <p:nvPr>
            <p:ph idx="1" type="body"/>
          </p:nvPr>
        </p:nvSpPr>
        <p:spPr>
          <a:xfrm>
            <a:off x="217150" y="1419591"/>
            <a:ext cx="6618366" cy="4907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Graphs are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complex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objects</a:t>
            </a:r>
            <a:endParaRPr/>
          </a:p>
          <a:p>
            <a:pPr indent="-2857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ill Sans"/>
              <a:buChar char="–"/>
            </a:pPr>
            <a:r>
              <a:rPr lang="en-US" sz="2600">
                <a:latin typeface="Gill Sans"/>
                <a:ea typeface="Gill Sans"/>
                <a:cs typeface="Gill Sans"/>
                <a:sym typeface="Gill Sans"/>
              </a:rPr>
              <a:t>10-days’ transactions graph:</a:t>
            </a:r>
            <a:endParaRPr/>
          </a:p>
          <a:p>
            <a: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0" lvl="1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"/>
          <p:cNvSpPr txBox="1"/>
          <p:nvPr>
            <p:ph type="title"/>
          </p:nvPr>
        </p:nvSpPr>
        <p:spPr>
          <a:xfrm>
            <a:off x="685800" y="4508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Anomalies - Challenges</a:t>
            </a:r>
            <a:endParaRPr/>
          </a:p>
        </p:txBody>
      </p:sp>
      <p:sp>
        <p:nvSpPr>
          <p:cNvPr id="239" name="Google Shape;239;p6"/>
          <p:cNvSpPr txBox="1"/>
          <p:nvPr>
            <p:ph idx="1" type="body"/>
          </p:nvPr>
        </p:nvSpPr>
        <p:spPr>
          <a:xfrm>
            <a:off x="685800" y="12319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Graphs are 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complex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objects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relational, long-range dependencies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attributes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node, edge (e.g. type, timestamp), or graph-level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directed, weighted, and/or multi-edges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Lack of labels or universal loss functions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Scale, Adversaries, Explanations, 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Problem formulation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i="1" lang="en-US" u="sng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is</a:t>
            </a: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 an anomaly?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Google Shape;240;p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241" name="Google Shape;241;p6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242" name="Google Shape;242;p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/>
          <p:nvPr/>
        </p:nvSpPr>
        <p:spPr>
          <a:xfrm>
            <a:off x="685800" y="1104900"/>
            <a:ext cx="7670800" cy="2324100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 txBox="1"/>
          <p:nvPr>
            <p:ph type="title"/>
          </p:nvPr>
        </p:nvSpPr>
        <p:spPr>
          <a:xfrm>
            <a:off x="685800" y="3429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article</a:t>
            </a:r>
            <a:endParaRPr/>
          </a:p>
        </p:txBody>
      </p:sp>
      <p:sp>
        <p:nvSpPr>
          <p:cNvPr id="249" name="Google Shape;249;p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sp>
        <p:nvSpPr>
          <p:cNvPr id="250" name="Google Shape;250;p7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251" name="Google Shape;251;p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Google Shape;252;p7"/>
          <p:cNvSpPr txBox="1"/>
          <p:nvPr/>
        </p:nvSpPr>
        <p:spPr>
          <a:xfrm>
            <a:off x="685800" y="1104900"/>
            <a:ext cx="7594599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Char char="•"/>
            </a:pPr>
            <a:r>
              <a:rPr b="1"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Graph-based Anomaly Detection </a:t>
            </a:r>
            <a:br>
              <a:rPr b="1"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1" lang="en-US" sz="32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and Description: A Survey.   </a:t>
            </a:r>
            <a:b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i="1"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Leman Akoglu, Hanghang Tong, Danai Koutra </a:t>
            </a:r>
            <a:b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Mining and Knowledge Discovery (DAMI), 29 (3), May 2015.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Static &amp; Dynamic; Plain &amp; Attributed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Explanation &amp; Sense-making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Applications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 sz="3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Since ~2014: graph neural networks &amp; 				deep learning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 txBox="1"/>
          <p:nvPr>
            <p:ph idx="11" type="ftr"/>
          </p:nvPr>
        </p:nvSpPr>
        <p:spPr>
          <a:xfrm>
            <a:off x="2767263" y="6248400"/>
            <a:ext cx="36335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/>
          </a:p>
        </p:txBody>
      </p:sp>
      <p:sp>
        <p:nvSpPr>
          <p:cNvPr id="260" name="Google Shape;260;p8"/>
          <p:cNvSpPr txBox="1"/>
          <p:nvPr>
            <p:ph type="title"/>
          </p:nvPr>
        </p:nvSpPr>
        <p:spPr>
          <a:xfrm>
            <a:off x="685800" y="609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Roadmap</a:t>
            </a:r>
            <a:endParaRPr/>
          </a:p>
        </p:txBody>
      </p:sp>
      <p:sp>
        <p:nvSpPr>
          <p:cNvPr id="261" name="Google Shape;261;p8"/>
          <p:cNvSpPr txBox="1"/>
          <p:nvPr>
            <p:ph idx="1" type="body"/>
          </p:nvPr>
        </p:nvSpPr>
        <p:spPr>
          <a:xfrm>
            <a:off x="685800" y="1447800"/>
            <a:ext cx="818774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Introduction – Motivation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OddBall : spotting unusual nodes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Last 10 years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Gill Sans"/>
              <a:buChar char="–"/>
            </a:pPr>
            <a:r>
              <a:rPr lang="en-US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Graph Anomalies: Node-, Subgraph-, Graph-level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Graph Representation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Char char="•"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Future</a:t>
            </a:r>
            <a:endParaRPr/>
          </a:p>
        </p:txBody>
      </p:sp>
      <p:sp>
        <p:nvSpPr>
          <p:cNvPr id="262" name="Google Shape;262;p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/>
          </a:p>
        </p:txBody>
      </p:sp>
      <p:pic>
        <p:nvPicPr>
          <p:cNvPr descr="energygen-roads.jpg" id="263" name="Google Shape;2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975" y="762000"/>
            <a:ext cx="2457450" cy="1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8"/>
          <p:cNvSpPr/>
          <p:nvPr/>
        </p:nvSpPr>
        <p:spPr>
          <a:xfrm>
            <a:off x="1000849" y="3229428"/>
            <a:ext cx="443957" cy="457200"/>
          </a:xfrm>
          <a:prstGeom prst="rightArrow">
            <a:avLst>
              <a:gd fmla="val 50000" name="adj1"/>
              <a:gd fmla="val 32514" name="adj2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 txBox="1"/>
          <p:nvPr>
            <p:ph type="title"/>
          </p:nvPr>
        </p:nvSpPr>
        <p:spPr>
          <a:xfrm>
            <a:off x="314325" y="362034"/>
            <a:ext cx="8615362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Settings &amp; Graphs</a:t>
            </a:r>
            <a:endParaRPr/>
          </a:p>
        </p:txBody>
      </p:sp>
      <p:graphicFrame>
        <p:nvGraphicFramePr>
          <p:cNvPr id="271" name="Google Shape;271;p9"/>
          <p:cNvGraphicFramePr/>
          <p:nvPr/>
        </p:nvGraphicFramePr>
        <p:xfrm>
          <a:off x="214311" y="11999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{D55FA660-9F73-4552-91A9-A4A010882D92}</a:tableStyleId>
              </a:tblPr>
              <a:tblGrid>
                <a:gridCol w="490225"/>
                <a:gridCol w="1244175"/>
                <a:gridCol w="1244175"/>
                <a:gridCol w="1364100"/>
                <a:gridCol w="1063350"/>
                <a:gridCol w="1182750"/>
                <a:gridCol w="1266325"/>
                <a:gridCol w="8602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Set</a:t>
                      </a:r>
                      <a:b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up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Method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Directed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edges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Weightededges</a:t>
                      </a:r>
                      <a:endParaRPr b="1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Multi-edges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Edge Attr.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Node Attr.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Time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stmp.</a:t>
                      </a:r>
                      <a:b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{Y, N}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000080"/>
                    </a:solidFill>
                  </a:tcPr>
                </a:tc>
              </a:tr>
              <a:tr h="3708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OddBall</a:t>
                      </a:r>
                      <a:endParaRPr b="1" i="0" sz="1800" u="none" cap="none" strike="noStrike">
                        <a:solidFill>
                          <a:srgbClr val="C00000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  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C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FraudEagle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Speagle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FocusCO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D6CC"/>
                    </a:solidFill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U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Gr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Fraudar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CopyCatch</a:t>
                      </a:r>
                      <a:endParaRPr b="0" i="0" sz="18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AMEN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sp>
        <p:nvSpPr>
          <p:cNvPr id="272" name="Google Shape;272;p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OddBall: PAKDD 2021 Most Influential Paper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3" name="Google Shape;273;p9"/>
          <p:cNvSpPr txBox="1"/>
          <p:nvPr>
            <p:ph idx="11" type="ftr"/>
          </p:nvPr>
        </p:nvSpPr>
        <p:spPr>
          <a:xfrm>
            <a:off x="3124199" y="6248400"/>
            <a:ext cx="32894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L. Akoglu, M. McGlohon,  C. Faloutsos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4" name="Google Shape;274;p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275" name="Google Shape;275;p9"/>
          <p:cNvGraphicFramePr/>
          <p:nvPr/>
        </p:nvGraphicFramePr>
        <p:xfrm>
          <a:off x="214310" y="47877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{D55FA660-9F73-4552-91A9-A4A010882D92}</a:tableStyleId>
              </a:tblPr>
              <a:tblGrid>
                <a:gridCol w="408000"/>
                <a:gridCol w="1333500"/>
                <a:gridCol w="1231900"/>
                <a:gridCol w="1358900"/>
                <a:gridCol w="1073750"/>
                <a:gridCol w="1182750"/>
                <a:gridCol w="1266325"/>
                <a:gridCol w="860250"/>
              </a:tblGrid>
              <a:tr h="3708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H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StreamSpot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  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SpotLight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ChangeDAR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CODEtect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FFDDA"/>
                    </a:solidFill>
                  </a:tcPr>
                </a:tc>
              </a:tr>
            </a:tbl>
          </a:graphicData>
        </a:graphic>
      </p:graphicFrame>
      <p:sp>
        <p:nvSpPr>
          <p:cNvPr id="276" name="Google Shape;276;p9"/>
          <p:cNvSpPr/>
          <p:nvPr/>
        </p:nvSpPr>
        <p:spPr>
          <a:xfrm>
            <a:off x="698500" y="2531921"/>
            <a:ext cx="8243887" cy="3713795"/>
          </a:xfrm>
          <a:prstGeom prst="rect">
            <a:avLst/>
          </a:prstGeom>
          <a:solidFill>
            <a:schemeClr val="lt1">
              <a:alpha val="89803"/>
            </a:schemeClr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2017-06-13T01:24:20Z</dcterms:created>
  <dc:creator>Christos Faloutsos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